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handoutMasterIdLst>
    <p:handoutMasterId r:id="rId70"/>
  </p:handoutMasterIdLst>
  <p:sldIdLst>
    <p:sldId id="256" r:id="rId2"/>
    <p:sldId id="331" r:id="rId3"/>
    <p:sldId id="447" r:id="rId4"/>
    <p:sldId id="448" r:id="rId5"/>
    <p:sldId id="505" r:id="rId6"/>
    <p:sldId id="386" r:id="rId7"/>
    <p:sldId id="452" r:id="rId8"/>
    <p:sldId id="475" r:id="rId9"/>
    <p:sldId id="514" r:id="rId10"/>
    <p:sldId id="477" r:id="rId11"/>
    <p:sldId id="485" r:id="rId12"/>
    <p:sldId id="478" r:id="rId13"/>
    <p:sldId id="521" r:id="rId14"/>
    <p:sldId id="523" r:id="rId15"/>
    <p:sldId id="508" r:id="rId16"/>
    <p:sldId id="548" r:id="rId17"/>
    <p:sldId id="549" r:id="rId18"/>
    <p:sldId id="351" r:id="rId19"/>
    <p:sldId id="537" r:id="rId20"/>
    <p:sldId id="1976" r:id="rId21"/>
    <p:sldId id="257" r:id="rId22"/>
    <p:sldId id="261" r:id="rId23"/>
    <p:sldId id="262" r:id="rId24"/>
    <p:sldId id="322" r:id="rId25"/>
    <p:sldId id="282" r:id="rId26"/>
    <p:sldId id="263" r:id="rId27"/>
    <p:sldId id="274" r:id="rId28"/>
    <p:sldId id="275" r:id="rId29"/>
    <p:sldId id="276" r:id="rId30"/>
    <p:sldId id="279" r:id="rId31"/>
    <p:sldId id="277" r:id="rId32"/>
    <p:sldId id="278" r:id="rId33"/>
    <p:sldId id="280" r:id="rId34"/>
    <p:sldId id="288" r:id="rId35"/>
    <p:sldId id="287" r:id="rId36"/>
    <p:sldId id="283" r:id="rId37"/>
    <p:sldId id="289" r:id="rId38"/>
    <p:sldId id="299" r:id="rId39"/>
    <p:sldId id="300" r:id="rId40"/>
    <p:sldId id="302" r:id="rId41"/>
    <p:sldId id="307" r:id="rId42"/>
    <p:sldId id="308" r:id="rId43"/>
    <p:sldId id="309" r:id="rId44"/>
    <p:sldId id="310" r:id="rId45"/>
    <p:sldId id="286" r:id="rId46"/>
    <p:sldId id="1977" r:id="rId47"/>
    <p:sldId id="1953" r:id="rId48"/>
    <p:sldId id="1954" r:id="rId49"/>
    <p:sldId id="1955" r:id="rId50"/>
    <p:sldId id="1956" r:id="rId51"/>
    <p:sldId id="1957" r:id="rId52"/>
    <p:sldId id="1958" r:id="rId53"/>
    <p:sldId id="1959" r:id="rId54"/>
    <p:sldId id="1960" r:id="rId55"/>
    <p:sldId id="1961" r:id="rId56"/>
    <p:sldId id="1962" r:id="rId57"/>
    <p:sldId id="1963" r:id="rId58"/>
    <p:sldId id="1964" r:id="rId59"/>
    <p:sldId id="1965" r:id="rId60"/>
    <p:sldId id="1966" r:id="rId61"/>
    <p:sldId id="1967" r:id="rId62"/>
    <p:sldId id="1968" r:id="rId63"/>
    <p:sldId id="1969" r:id="rId64"/>
    <p:sldId id="1970" r:id="rId65"/>
    <p:sldId id="1971" r:id="rId66"/>
    <p:sldId id="1972" r:id="rId67"/>
    <p:sldId id="1973" r:id="rId6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hrase" id="{00E1B939-31EA-2D4F-AC1C-422C38BDA0FB}">
          <p14:sldIdLst>
            <p14:sldId id="256"/>
            <p14:sldId id="331"/>
            <p14:sldId id="447"/>
            <p14:sldId id="448"/>
            <p14:sldId id="505"/>
            <p14:sldId id="386"/>
            <p14:sldId id="452"/>
            <p14:sldId id="475"/>
            <p14:sldId id="514"/>
            <p14:sldId id="477"/>
            <p14:sldId id="485"/>
            <p14:sldId id="478"/>
            <p14:sldId id="521"/>
            <p14:sldId id="523"/>
            <p14:sldId id="508"/>
            <p14:sldId id="548"/>
            <p14:sldId id="549"/>
            <p14:sldId id="351"/>
            <p14:sldId id="537"/>
            <p14:sldId id="1976"/>
            <p14:sldId id="257"/>
            <p14:sldId id="261"/>
            <p14:sldId id="262"/>
            <p14:sldId id="322"/>
          </p14:sldIdLst>
        </p14:section>
        <p14:section name="NER and Language Models" id="{F5C59B82-D651-6946-A615-FA4E3E464993}">
          <p14:sldIdLst>
            <p14:sldId id="282"/>
            <p14:sldId id="263"/>
            <p14:sldId id="274"/>
            <p14:sldId id="275"/>
            <p14:sldId id="276"/>
            <p14:sldId id="279"/>
            <p14:sldId id="277"/>
            <p14:sldId id="278"/>
            <p14:sldId id="280"/>
            <p14:sldId id="288"/>
            <p14:sldId id="287"/>
            <p14:sldId id="283"/>
            <p14:sldId id="289"/>
            <p14:sldId id="299"/>
            <p14:sldId id="300"/>
            <p14:sldId id="302"/>
            <p14:sldId id="307"/>
            <p14:sldId id="308"/>
            <p14:sldId id="309"/>
            <p14:sldId id="310"/>
            <p14:sldId id="286"/>
          </p14:sldIdLst>
        </p14:section>
        <p14:section name="Relation &amp; Attributes" id="{9FA26069-D503-B940-9A69-92CEFA7B4ABD}">
          <p14:sldIdLst>
            <p14:sldId id="1977"/>
            <p14:sldId id="1953"/>
            <p14:sldId id="1954"/>
            <p14:sldId id="1955"/>
            <p14:sldId id="1956"/>
            <p14:sldId id="1957"/>
            <p14:sldId id="1958"/>
            <p14:sldId id="1959"/>
            <p14:sldId id="1960"/>
            <p14:sldId id="1961"/>
            <p14:sldId id="1962"/>
            <p14:sldId id="1963"/>
            <p14:sldId id="1964"/>
            <p14:sldId id="1965"/>
            <p14:sldId id="1966"/>
            <p14:sldId id="1967"/>
            <p14:sldId id="1968"/>
            <p14:sldId id="1969"/>
            <p14:sldId id="1970"/>
            <p14:sldId id="1971"/>
            <p14:sldId id="1972"/>
            <p14:sldId id="19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BEEF"/>
    <a:srgbClr val="76AD30"/>
    <a:srgbClr val="7C2B8C"/>
    <a:srgbClr val="EFB42A"/>
    <a:srgbClr val="DA551C"/>
    <a:srgbClr val="DAE9F5"/>
    <a:srgbClr val="CEE4C1"/>
    <a:srgbClr val="74ABDB"/>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12"/>
    <p:restoredTop sz="63592"/>
  </p:normalViewPr>
  <p:slideViewPr>
    <p:cSldViewPr snapToGrid="0" snapToObjects="1">
      <p:cViewPr varScale="1">
        <p:scale>
          <a:sx n="76" d="100"/>
          <a:sy n="76" d="100"/>
        </p:scale>
        <p:origin x="1736" y="192"/>
      </p:cViewPr>
      <p:guideLst/>
    </p:cSldViewPr>
  </p:slideViewPr>
  <p:notesTextViewPr>
    <p:cViewPr>
      <p:scale>
        <a:sx n="90" d="100"/>
        <a:sy n="9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9EDA7E72-5C87-0B40-99D3-ACC7712032D2}" type="datetimeFigureOut">
              <a:rPr lang="en-US" smtClean="0"/>
              <a:t>12/4/24</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B8976763-EE58-A641-8582-E29C7AACFF54}" type="slidenum">
              <a:rPr lang="en-US" smtClean="0"/>
              <a:t>‹#›</a:t>
            </a:fld>
            <a:endParaRPr lang="en-US"/>
          </a:p>
        </p:txBody>
      </p:sp>
    </p:spTree>
    <p:extLst>
      <p:ext uri="{BB962C8B-B14F-4D97-AF65-F5344CB8AC3E}">
        <p14:creationId xmlns:p14="http://schemas.microsoft.com/office/powerpoint/2010/main" val="931413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8F031EE-576B-154F-8F67-E2B8CB8355B6}" type="datetimeFigureOut">
              <a:rPr lang="en-US" smtClean="0"/>
              <a:t>12/4/24</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00E8D27A-BCD4-0843-BCA8-79FDB9E59CC8}" type="slidenum">
              <a:rPr lang="en-US" smtClean="0"/>
              <a:t>‹#›</a:t>
            </a:fld>
            <a:endParaRPr lang="en-US"/>
          </a:p>
        </p:txBody>
      </p:sp>
    </p:spTree>
    <p:extLst>
      <p:ext uri="{BB962C8B-B14F-4D97-AF65-F5344CB8AC3E}">
        <p14:creationId xmlns:p14="http://schemas.microsoft.com/office/powerpoint/2010/main" val="816828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1</a:t>
            </a:fld>
            <a:endParaRPr lang="en-US"/>
          </a:p>
        </p:txBody>
      </p:sp>
    </p:spTree>
    <p:extLst>
      <p:ext uri="{BB962C8B-B14F-4D97-AF65-F5344CB8AC3E}">
        <p14:creationId xmlns:p14="http://schemas.microsoft.com/office/powerpoint/2010/main" val="905304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in </a:t>
            </a:r>
            <a:r>
              <a:rPr lang="en-US" dirty="0" err="1"/>
              <a:t>SegPhrase</a:t>
            </a:r>
            <a:r>
              <a:rPr lang="en-US" dirty="0"/>
              <a:t>, we still need experts</a:t>
            </a:r>
            <a:r>
              <a:rPr lang="en-US" baseline="0" dirty="0"/>
              <a:t> to provide binary labels.</a:t>
            </a:r>
          </a:p>
          <a:p>
            <a:endParaRPr lang="en-US" baseline="0" dirty="0"/>
          </a:p>
          <a:p>
            <a:r>
              <a:rPr lang="en-US" baseline="0" dirty="0"/>
              <a:t>A natural follow-up question is: How many labels do we need? Actually, not that much. For about 1GB raw texts, we only need 300 well-designed binary labels.</a:t>
            </a:r>
          </a:p>
          <a:p>
            <a:r>
              <a:rPr lang="en-US" baseline="0" dirty="0"/>
              <a:t>You may think that labeling 300 phrases is not a big deal.</a:t>
            </a:r>
          </a:p>
          <a:p>
            <a:r>
              <a:rPr lang="en-US" baseline="0" dirty="0"/>
              <a:t>But the key is how can we know which 300 phrases shall we label, given millions of candidate phrases?</a:t>
            </a:r>
          </a:p>
          <a:p>
            <a:r>
              <a:rPr lang="en-US" baseline="0" dirty="0"/>
              <a:t>This needs a lot of tries based on knowledge about the domain and the </a:t>
            </a:r>
            <a:r>
              <a:rPr lang="en-US" baseline="0" dirty="0" err="1"/>
              <a:t>SegPhrase</a:t>
            </a:r>
            <a:r>
              <a:rPr lang="en-US" baseline="0" dirty="0"/>
              <a:t> model. </a:t>
            </a:r>
          </a:p>
          <a:p>
            <a:endParaRPr lang="en-US" baseline="0" dirty="0"/>
          </a:p>
          <a:p>
            <a:r>
              <a:rPr lang="en-US" baseline="0" dirty="0"/>
              <a:t>This deviates from the “automatic” principle in </a:t>
            </a:r>
            <a:r>
              <a:rPr lang="en-US" baseline="0" dirty="0" err="1"/>
              <a:t>AutoNet</a:t>
            </a:r>
            <a:r>
              <a:rPr lang="en-US" baseline="0" dirty="0"/>
              <a:t>.</a:t>
            </a:r>
          </a:p>
          <a:p>
            <a:endParaRPr lang="en-US" baseline="0" dirty="0"/>
          </a:p>
          <a:p>
            <a:endParaRPr lang="en-US" baseline="0" dirty="0"/>
          </a:p>
          <a:p>
            <a:endParaRPr lang="en-US" baseline="0" dirty="0"/>
          </a:p>
          <a:p>
            <a:r>
              <a:rPr lang="en-US" baseline="0" dirty="0"/>
              <a:t>When we were building </a:t>
            </a:r>
            <a:r>
              <a:rPr lang="en-US" baseline="0" dirty="0" err="1"/>
              <a:t>SegPhrase</a:t>
            </a:r>
            <a:r>
              <a:rPr lang="en-US" baseline="0" dirty="0"/>
              <a:t> models, we create the labels following the active learning process. We first label 10 phrases and check the results. Since we are very familiar with the features used in the classifier, we can then look at the errors and think about what kind of new labels can help. Then we get 10 new phrases. By adding more labels, we re-train the </a:t>
            </a:r>
            <a:r>
              <a:rPr lang="en-US" baseline="0" dirty="0" err="1"/>
              <a:t>SegPhrase</a:t>
            </a:r>
            <a:r>
              <a:rPr lang="en-US" baseline="0" dirty="0"/>
              <a:t> model and then keep doing this process until we have enough labels. This iterative process is very time consuming and the annotator will need strong domain-specific knowledge.</a:t>
            </a:r>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10</a:t>
            </a:fld>
            <a:endParaRPr lang="en-US"/>
          </a:p>
        </p:txBody>
      </p:sp>
    </p:spTree>
    <p:extLst>
      <p:ext uri="{BB962C8B-B14F-4D97-AF65-F5344CB8AC3E}">
        <p14:creationId xmlns:p14="http://schemas.microsoft.com/office/powerpoint/2010/main" val="2422028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Therefore, we further developed </a:t>
            </a:r>
            <a:r>
              <a:rPr lang="en-US" baseline="0" dirty="0" err="1"/>
              <a:t>AutoPhrase</a:t>
            </a:r>
            <a:r>
              <a:rPr lang="en-US" baseline="0" dirty="0"/>
              <a:t> to replace the expert-provided labels by a public knowledge base.</a:t>
            </a:r>
            <a:endParaRPr lang="en-US" dirty="0"/>
          </a:p>
          <a:p>
            <a:endParaRPr lang="en-US" dirty="0"/>
          </a:p>
          <a:p>
            <a:r>
              <a:rPr lang="en-US" dirty="0"/>
              <a:t>How</a:t>
            </a:r>
            <a:r>
              <a:rPr lang="en-US" baseline="0" dirty="0"/>
              <a:t> can we do that?</a:t>
            </a:r>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11</a:t>
            </a:fld>
            <a:endParaRPr lang="en-US"/>
          </a:p>
        </p:txBody>
      </p:sp>
    </p:spTree>
    <p:extLst>
      <p:ext uri="{BB962C8B-B14F-4D97-AF65-F5344CB8AC3E}">
        <p14:creationId xmlns:p14="http://schemas.microsoft.com/office/powerpoint/2010/main" val="2333977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knowledge bases, there are many high-quality phrases freely available!</a:t>
            </a:r>
          </a:p>
          <a:p>
            <a:r>
              <a:rPr lang="en-US" baseline="0" dirty="0"/>
              <a:t>Where are they?</a:t>
            </a:r>
          </a:p>
          <a:p>
            <a:r>
              <a:rPr lang="en-US" baseline="0" dirty="0"/>
              <a:t>For example, on Wikipedia pages, most of the titles are high-quality phrases.</a:t>
            </a:r>
          </a:p>
          <a:p>
            <a:r>
              <a:rPr lang="en-US" baseline="0" dirty="0"/>
              <a:t>So we extract a set of high-quality phrases from knowledge bases. </a:t>
            </a:r>
          </a:p>
          <a:p>
            <a:r>
              <a:rPr lang="en-US" baseline="0" dirty="0"/>
              <a:t>At the same time, we extract candidate phrases using frequent n-gram mining. By taking an intersection between these two sets, we now have a free, clean positive pool.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may have a question: whether the knowledge base can cover most of the high-quality phrases. The answer is NO. The knowledge base is usually incomplete. For example, “Obama administration” has no Wiki page at all.  Also, there are many emerging phrases generated everyday.</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So if we look at the remaining part in the candidate set, there should be a number of high-quality phrases to be discovered.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actually the goal of </a:t>
            </a:r>
            <a:r>
              <a:rPr lang="en-US" baseline="0" dirty="0" err="1"/>
              <a:t>AutoPhrase</a:t>
            </a:r>
            <a:r>
              <a:rPr lang="en-US" baseline="0" dirty="0"/>
              <a:t>.</a:t>
            </a:r>
          </a:p>
          <a:p>
            <a:endParaRPr lang="en-US" baseline="0" dirty="0"/>
          </a:p>
          <a:p>
            <a:r>
              <a:rPr lang="en-US" dirty="0"/>
              <a:t>However, there</a:t>
            </a:r>
            <a:r>
              <a:rPr lang="en-US" baseline="0" dirty="0"/>
              <a:t> is a problem about the negative labels. Knowledge bases never mention any “low-quality” phrases!</a:t>
            </a:r>
          </a:p>
        </p:txBody>
      </p:sp>
      <p:sp>
        <p:nvSpPr>
          <p:cNvPr id="4" name="Slide Number Placeholder 3"/>
          <p:cNvSpPr>
            <a:spLocks noGrp="1"/>
          </p:cNvSpPr>
          <p:nvPr>
            <p:ph type="sldNum" sz="quarter" idx="5"/>
          </p:nvPr>
        </p:nvSpPr>
        <p:spPr/>
        <p:txBody>
          <a:bodyPr/>
          <a:lstStyle/>
          <a:p>
            <a:fld id="{00E8D27A-BCD4-0843-BCA8-79FDB9E59CC8}" type="slidenum">
              <a:rPr lang="en-US" smtClean="0"/>
              <a:t>12</a:t>
            </a:fld>
            <a:endParaRPr lang="en-US"/>
          </a:p>
        </p:txBody>
      </p:sp>
    </p:spTree>
    <p:extLst>
      <p:ext uri="{BB962C8B-B14F-4D97-AF65-F5344CB8AC3E}">
        <p14:creationId xmlns:p14="http://schemas.microsoft.com/office/powerpoint/2010/main" val="1941214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are</a:t>
            </a:r>
            <a:r>
              <a:rPr lang="en-US" baseline="0" dirty="0"/>
              <a:t> using the frequent n-grams as candidate phrases, the ratio of the number of high-quality phrases to be discovered over the number of remaining candidate phrases will not be very high.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Imagine a long high-quality phrase, for example, “np hard in a strong sense”. It has 6 words and all its substrings are at least as frequent as itself and therefore in the candidate set.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Most of them are actually not high-quality phrases. </a:t>
            </a:r>
          </a:p>
          <a:p>
            <a:endParaRPr lang="en-US" baseline="0" dirty="0"/>
          </a:p>
          <a:p>
            <a:r>
              <a:rPr lang="en-US" baseline="0" dirty="0"/>
              <a:t>We did some human evaluation and found that the ratio is about 10%. </a:t>
            </a:r>
          </a:p>
          <a:p>
            <a:endParaRPr lang="en-US" baseline="0" dirty="0"/>
          </a:p>
          <a:p>
            <a:r>
              <a:rPr lang="en-US" baseline="0" dirty="0"/>
              <a:t>This implies that the remaining part of the candidate set is actually a reasonable noisy negative pool. </a:t>
            </a:r>
          </a:p>
          <a:p>
            <a:endParaRPr lang="en-US" baseline="0" dirty="0"/>
          </a:p>
          <a:p>
            <a:r>
              <a:rPr lang="en-US" baseline="0" dirty="0"/>
              <a:t>It makes the negative sampling become feasible.</a:t>
            </a:r>
          </a:p>
          <a:p>
            <a:r>
              <a:rPr lang="en-US" baseline="0" dirty="0"/>
              <a:t>The key ideas of </a:t>
            </a:r>
            <a:r>
              <a:rPr lang="en-US" baseline="0" dirty="0" err="1"/>
              <a:t>AutoPhrase</a:t>
            </a:r>
            <a:r>
              <a:rPr lang="en-US" baseline="0" dirty="0"/>
              <a:t> are using distant supervision to replace the expert-provided labels and use the ensemble learning and negative sampling to build a robust classifier.</a:t>
            </a:r>
          </a:p>
        </p:txBody>
      </p:sp>
      <p:sp>
        <p:nvSpPr>
          <p:cNvPr id="4" name="Slide Number Placeholder 3"/>
          <p:cNvSpPr>
            <a:spLocks noGrp="1"/>
          </p:cNvSpPr>
          <p:nvPr>
            <p:ph type="sldNum" sz="quarter" idx="10"/>
          </p:nvPr>
        </p:nvSpPr>
        <p:spPr/>
        <p:txBody>
          <a:bodyPr/>
          <a:lstStyle/>
          <a:p>
            <a:fld id="{00E8D27A-BCD4-0843-BCA8-79FDB9E59CC8}" type="slidenum">
              <a:rPr lang="en-US" smtClean="0"/>
              <a:t>13</a:t>
            </a:fld>
            <a:endParaRPr lang="en-US"/>
          </a:p>
        </p:txBody>
      </p:sp>
    </p:spTree>
    <p:extLst>
      <p:ext uri="{BB962C8B-B14F-4D97-AF65-F5344CB8AC3E}">
        <p14:creationId xmlns:p14="http://schemas.microsoft.com/office/powerpoint/2010/main" val="38706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Specifically,</a:t>
            </a:r>
            <a:r>
              <a:rPr lang="en-US" baseline="0" dirty="0"/>
              <a:t> We first build single classifier based on a random sample of positive and negative labels. </a:t>
            </a:r>
          </a:p>
          <a:p>
            <a:r>
              <a:rPr lang="en-US" baseline="0" dirty="0"/>
              <a:t>The classifier mainly has the errors caused by the noisy negative labels.</a:t>
            </a:r>
          </a:p>
          <a:p>
            <a:r>
              <a:rPr lang="en-US" baseline="0" dirty="0"/>
              <a:t>From our empirical evaluation, the error rate is about 10%.</a:t>
            </a:r>
          </a:p>
          <a:p>
            <a:endParaRPr lang="en-US" baseline="0" dirty="0"/>
          </a:p>
          <a:p>
            <a:r>
              <a:rPr lang="en-US" baseline="0" dirty="0"/>
              <a:t>Then we combine N independent single classifiers and take the average of their predictions.</a:t>
            </a:r>
          </a:p>
          <a:p>
            <a:r>
              <a:rPr lang="en-US" baseline="0" dirty="0"/>
              <a:t>As a binary classification problem, the ensemble classifier makes an error only when the majority of the single classifiers makes errors.</a:t>
            </a:r>
          </a:p>
          <a:p>
            <a:r>
              <a:rPr lang="en-US" baseline="0" dirty="0"/>
              <a:t>Theoretically, the error drops exponentially as shown in this figure. </a:t>
            </a:r>
          </a:p>
          <a:p>
            <a:endParaRPr lang="en-US" baseline="0" dirty="0"/>
          </a:p>
          <a:p>
            <a:r>
              <a:rPr lang="en-US" baseline="0" dirty="0"/>
              <a:t>In the reality, there might be more noise during the model training. So let’s evaluate whether this idea works on real-world datasets.</a:t>
            </a:r>
          </a:p>
        </p:txBody>
      </p:sp>
      <p:sp>
        <p:nvSpPr>
          <p:cNvPr id="4" name="Slide Number Placeholder 3"/>
          <p:cNvSpPr>
            <a:spLocks noGrp="1"/>
          </p:cNvSpPr>
          <p:nvPr>
            <p:ph type="sldNum" sz="quarter" idx="10"/>
          </p:nvPr>
        </p:nvSpPr>
        <p:spPr/>
        <p:txBody>
          <a:bodyPr/>
          <a:lstStyle/>
          <a:p>
            <a:fld id="{00E8D27A-BCD4-0843-BCA8-79FDB9E59CC8}" type="slidenum">
              <a:rPr lang="en-US" smtClean="0"/>
              <a:t>14</a:t>
            </a:fld>
            <a:endParaRPr lang="en-US"/>
          </a:p>
        </p:txBody>
      </p:sp>
    </p:spTree>
    <p:extLst>
      <p:ext uri="{BB962C8B-B14F-4D97-AF65-F5344CB8AC3E}">
        <p14:creationId xmlns:p14="http://schemas.microsoft.com/office/powerpoint/2010/main" val="762294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phrase mining, our</a:t>
            </a:r>
            <a:r>
              <a:rPr lang="en-US" altLang="zh-CN" baseline="0" dirty="0"/>
              <a:t> output is a ranked list. </a:t>
            </a:r>
          </a:p>
          <a:p>
            <a:endParaRPr lang="en-US" altLang="zh-CN" baseline="0" dirty="0"/>
          </a:p>
          <a:p>
            <a:r>
              <a:rPr lang="en-US" altLang="zh-CN" baseline="0" dirty="0"/>
              <a:t>So we recruit domain experts to evaluate whether a phrase is a high-quality phrase or not. </a:t>
            </a:r>
          </a:p>
          <a:p>
            <a:r>
              <a:rPr lang="en-US" baseline="0" dirty="0"/>
              <a:t>For example, the phrase “np hard in a strong” will be marked as 0. </a:t>
            </a:r>
          </a:p>
          <a:p>
            <a:r>
              <a:rPr lang="en-US" baseline="0" dirty="0"/>
              <a:t>During the evaluation process, the experts are encouraged to use search engines like Google to better understand those phrases they are not very familiar with.</a:t>
            </a:r>
          </a:p>
          <a:p>
            <a:endParaRPr lang="en-US" baseline="0" dirty="0"/>
          </a:p>
          <a:p>
            <a:r>
              <a:rPr lang="en-US" altLang="zh-CN" baseline="0" dirty="0"/>
              <a:t>Based on the expert evaluation results, we can compute precision and recall at every rank.</a:t>
            </a:r>
          </a:p>
          <a:p>
            <a:endParaRPr lang="en-US" altLang="zh-CN" baseline="0" dirty="0"/>
          </a:p>
          <a:p>
            <a:r>
              <a:rPr lang="en-US" altLang="zh-CN" baseline="0" dirty="0"/>
              <a:t>And then we plot the precision-recall curve. </a:t>
            </a:r>
            <a:r>
              <a:rPr lang="en-US" altLang="zh-CN" dirty="0"/>
              <a:t>In an ideal</a:t>
            </a:r>
            <a:r>
              <a:rPr lang="en-US" altLang="zh-CN" baseline="0" dirty="0"/>
              <a:t> ranking result, the precision-recall curve should look like this. </a:t>
            </a:r>
          </a:p>
          <a:p>
            <a:endParaRPr lang="en-US" altLang="zh-CN" baseline="0" dirty="0"/>
          </a:p>
          <a:p>
            <a:r>
              <a:rPr lang="en-US" altLang="zh-CN" baseline="0" dirty="0"/>
              <a:t>In our evaluation, we mainly look at the area under the precision-recall curve. </a:t>
            </a:r>
          </a:p>
          <a:p>
            <a:r>
              <a:rPr lang="en-US" altLang="zh-CN" baseline="0" dirty="0"/>
              <a:t>The bigger the area is, the better the result is.</a:t>
            </a:r>
            <a:endParaRPr lang="en-US"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15</a:t>
            </a:fld>
            <a:endParaRPr lang="en-US"/>
          </a:p>
        </p:txBody>
      </p:sp>
    </p:spTree>
    <p:extLst>
      <p:ext uri="{BB962C8B-B14F-4D97-AF65-F5344CB8AC3E}">
        <p14:creationId xmlns:p14="http://schemas.microsoft.com/office/powerpoint/2010/main" val="1640794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 we mentioned in the introduction, our</a:t>
            </a:r>
            <a:r>
              <a:rPr lang="en-US" altLang="zh-CN" baseline="0" dirty="0"/>
              <a:t> methods are designed to be effective in multiple domains and languages.</a:t>
            </a:r>
          </a:p>
          <a:p>
            <a:endParaRPr lang="en-US" altLang="zh-CN" baseline="0" dirty="0"/>
          </a:p>
          <a:p>
            <a:r>
              <a:rPr lang="en-US" altLang="zh-CN" baseline="0" dirty="0"/>
              <a:t>We first evaluate the results in three domains: CS papers, Yelp reviews, and Wiki articles.</a:t>
            </a:r>
          </a:p>
          <a:p>
            <a:endParaRPr lang="en-US" altLang="zh-CN" dirty="0"/>
          </a:p>
          <a:p>
            <a:r>
              <a:rPr lang="en-US" altLang="zh-CN" dirty="0"/>
              <a:t>We mainly compared</a:t>
            </a:r>
            <a:r>
              <a:rPr lang="en-US" altLang="zh-CN" baseline="0" dirty="0"/>
              <a:t> </a:t>
            </a:r>
            <a:r>
              <a:rPr lang="en-US" altLang="zh-CN" baseline="0" dirty="0" err="1"/>
              <a:t>AutoPhrase</a:t>
            </a:r>
            <a:r>
              <a:rPr lang="en-US" altLang="zh-CN" baseline="0" dirty="0"/>
              <a:t> with </a:t>
            </a:r>
            <a:r>
              <a:rPr lang="en-US" altLang="zh-CN" baseline="0" dirty="0" err="1"/>
              <a:t>SegPhrase</a:t>
            </a:r>
            <a:r>
              <a:rPr lang="en-US" altLang="zh-CN" baseline="0" dirty="0"/>
              <a:t> and Stanford NLP Parser.</a:t>
            </a:r>
          </a:p>
          <a:p>
            <a:r>
              <a:rPr lang="en-US" altLang="zh-CN" baseline="0" dirty="0" err="1"/>
              <a:t>SegPhrase</a:t>
            </a:r>
            <a:r>
              <a:rPr lang="en-US" altLang="zh-CN" baseline="0" dirty="0"/>
              <a:t> has outperformed many unsupervised methods like </a:t>
            </a:r>
            <a:r>
              <a:rPr lang="en-US" altLang="zh-CN" baseline="0" dirty="0" err="1"/>
              <a:t>TopMine</a:t>
            </a:r>
            <a:r>
              <a:rPr lang="en-US" altLang="zh-CN" baseline="0" dirty="0"/>
              <a:t>. So we didn’t include the results here.</a:t>
            </a:r>
          </a:p>
          <a:p>
            <a:endParaRPr lang="en-US" altLang="zh-CN" baseline="0" dirty="0"/>
          </a:p>
          <a:p>
            <a:r>
              <a:rPr lang="en-US" altLang="zh-CN" baseline="0" dirty="0"/>
              <a:t>The Stanford NLP parser can extract noun phrases and verb phrases from sentences.</a:t>
            </a:r>
          </a:p>
          <a:p>
            <a:r>
              <a:rPr lang="en-US" altLang="zh-CN" baseline="0" dirty="0"/>
              <a:t>We use the popular TF-IDF and </a:t>
            </a:r>
            <a:r>
              <a:rPr lang="en-US" altLang="zh-CN" baseline="0" dirty="0" err="1"/>
              <a:t>TextRank</a:t>
            </a:r>
            <a:r>
              <a:rPr lang="en-US" altLang="zh-CN" baseline="0" dirty="0"/>
              <a:t> to rank the extracted phrases. </a:t>
            </a:r>
          </a:p>
          <a:p>
            <a:r>
              <a:rPr lang="en-US" altLang="zh-CN" baseline="0" dirty="0"/>
              <a:t>TF-IDF is a popular measurement in information retrieval. TF is term frequency and IDF is the inverse document frequency. </a:t>
            </a:r>
          </a:p>
          <a:p>
            <a:r>
              <a:rPr lang="en-US" altLang="zh-CN" baseline="0" dirty="0" err="1"/>
              <a:t>TextRank</a:t>
            </a:r>
            <a:r>
              <a:rPr lang="en-US" altLang="zh-CN" baseline="0" dirty="0"/>
              <a:t> is similar to the PageRank. We construct a graph of phrases and build edges as their co-occurrence within a given sliding window. Then we run the random walk on this graph and compute the page rank. </a:t>
            </a:r>
          </a:p>
          <a:p>
            <a:endParaRPr lang="en-US" altLang="zh-CN" baseline="0" dirty="0"/>
          </a:p>
          <a:p>
            <a:r>
              <a:rPr lang="en-US" altLang="zh-CN" baseline="0" dirty="0"/>
              <a:t>As you can see here, </a:t>
            </a:r>
            <a:r>
              <a:rPr lang="en-US" altLang="zh-CN" baseline="0" dirty="0" err="1"/>
              <a:t>AutoPhrase</a:t>
            </a:r>
            <a:r>
              <a:rPr lang="en-US" altLang="zh-CN" baseline="0" dirty="0"/>
              <a:t> always has the best performance.</a:t>
            </a:r>
          </a:p>
          <a:p>
            <a:endParaRPr lang="en-US" altLang="zh-CN" dirty="0"/>
          </a:p>
          <a:p>
            <a:endParaRPr lang="en-US" altLang="zh-CN" dirty="0"/>
          </a:p>
          <a:p>
            <a:endParaRPr lang="en-US" altLang="zh-CN" dirty="0"/>
          </a:p>
          <a:p>
            <a:endParaRPr lang="en-US" altLang="zh-CN" dirty="0"/>
          </a:p>
          <a:p>
            <a:r>
              <a:rPr lang="en-US" altLang="zh-CN" dirty="0"/>
              <a:t>The compared methods include</a:t>
            </a:r>
          </a:p>
          <a:p>
            <a:pPr marL="228600" indent="-228600">
              <a:buAutoNum type="arabicPeriod"/>
            </a:pPr>
            <a:r>
              <a:rPr lang="en-US" altLang="zh-CN" dirty="0" err="1"/>
              <a:t>AutoPhrase</a:t>
            </a:r>
            <a:r>
              <a:rPr lang="en-US" altLang="zh-CN" dirty="0"/>
              <a:t>:</a:t>
            </a:r>
            <a:r>
              <a:rPr lang="en-US" altLang="zh-CN" baseline="0" dirty="0"/>
              <a:t> distantly supervised</a:t>
            </a:r>
          </a:p>
          <a:p>
            <a:pPr marL="228600" indent="-228600">
              <a:buAutoNum type="arabicPeriod"/>
            </a:pPr>
            <a:r>
              <a:rPr lang="en-US" altLang="zh-CN" dirty="0" err="1"/>
              <a:t>SegPhrase</a:t>
            </a:r>
            <a:r>
              <a:rPr lang="en-US" altLang="zh-CN" dirty="0"/>
              <a:t>:</a:t>
            </a:r>
            <a:r>
              <a:rPr lang="en-US" altLang="zh-CN" baseline="0" dirty="0"/>
              <a:t> weakly supervised (outperformed </a:t>
            </a:r>
            <a:r>
              <a:rPr lang="en-US" altLang="zh-CN" baseline="0" dirty="0" err="1"/>
              <a:t>ToPMine</a:t>
            </a:r>
            <a:r>
              <a:rPr lang="en-US" altLang="zh-CN" baseline="0" dirty="0"/>
              <a:t>, </a:t>
            </a:r>
            <a:r>
              <a:rPr lang="en-US" altLang="zh-CN" baseline="0" dirty="0" err="1"/>
              <a:t>ConExtr</a:t>
            </a:r>
            <a:r>
              <a:rPr lang="en-US" altLang="zh-CN" baseline="0" dirty="0"/>
              <a:t>, KEA, NLP-based + ranking, …)</a:t>
            </a:r>
          </a:p>
          <a:p>
            <a:pPr marL="228600" indent="-228600">
              <a:buAutoNum type="arabicPeriod"/>
            </a:pPr>
            <a:r>
              <a:rPr lang="en-US" altLang="zh-CN" baseline="0" dirty="0"/>
              <a:t>NLP-based methods + TF-IDF/</a:t>
            </a:r>
            <a:r>
              <a:rPr lang="en-US" altLang="zh-CN" baseline="0" dirty="0" err="1"/>
              <a:t>TextRank</a:t>
            </a:r>
            <a:r>
              <a:rPr lang="en-US" altLang="zh-CN" baseline="0" dirty="0"/>
              <a:t> ranking</a:t>
            </a:r>
          </a:p>
          <a:p>
            <a:pPr marL="228600" indent="-228600">
              <a:buAutoNum type="arabicPeriod"/>
            </a:pPr>
            <a:endParaRPr lang="en-US" altLang="zh-CN" baseline="0"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16</a:t>
            </a:fld>
            <a:endParaRPr lang="en-US"/>
          </a:p>
        </p:txBody>
      </p:sp>
    </p:spTree>
    <p:extLst>
      <p:ext uri="{BB962C8B-B14F-4D97-AF65-F5344CB8AC3E}">
        <p14:creationId xmlns:p14="http://schemas.microsoft.com/office/powerpoint/2010/main" val="2419465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further conducted experiments in different languages.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Since </a:t>
            </a:r>
            <a:r>
              <a:rPr lang="en-US" altLang="zh-CN" baseline="0" dirty="0" err="1"/>
              <a:t>SegPhrase</a:t>
            </a:r>
            <a:r>
              <a:rPr lang="en-US" altLang="zh-CN" baseline="0" dirty="0"/>
              <a:t> is originally designed for English, we introduce its variant </a:t>
            </a:r>
            <a:r>
              <a:rPr lang="en-US" altLang="zh-CN" baseline="0" dirty="0" err="1"/>
              <a:t>WrapSegPhrase</a:t>
            </a:r>
            <a:r>
              <a:rPr lang="en-US" altLang="zh-CN" baseline="0" dirty="0"/>
              <a:t> for other languages.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We encode the non-English tokens using English letters. The first token is marked as ‘a’, the second as ‘b’, and so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I would like to highlight here, on the Chinese dataset, we compare with the popular, supervised Chinese phrase mining methods, </a:t>
            </a:r>
            <a:r>
              <a:rPr lang="en-US" altLang="zh-CN" baseline="0" dirty="0" err="1"/>
              <a:t>Jieba</a:t>
            </a:r>
            <a:r>
              <a:rPr lang="en-US" altLang="zh-CN" baseline="0" dirty="0"/>
              <a:t> Segmentation and </a:t>
            </a:r>
            <a:r>
              <a:rPr lang="en-US" altLang="zh-CN" baseline="0" dirty="0" err="1"/>
              <a:t>Ansj</a:t>
            </a:r>
            <a:r>
              <a:rPr lang="en-US" altLang="zh-CN" baseline="0" dirty="0"/>
              <a:t> Segmentation. They are using conditional random fields and hidden </a:t>
            </a:r>
            <a:r>
              <a:rPr lang="en-US" altLang="zh-CN" baseline="0" dirty="0" err="1"/>
              <a:t>markov</a:t>
            </a:r>
            <a:r>
              <a:rPr lang="en-US" altLang="zh-CN" baseline="0" dirty="0"/>
              <a:t> models trained on annotated corpora.</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you can see here, </a:t>
            </a:r>
            <a:r>
              <a:rPr lang="en-US" altLang="zh-CN" baseline="0" dirty="0" err="1"/>
              <a:t>AutoPhrase</a:t>
            </a:r>
            <a:r>
              <a:rPr lang="en-US" altLang="zh-CN" baseline="0" dirty="0"/>
              <a:t> performs the best.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Compared Methods:</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err="1"/>
              <a:t>WrapSegPhrase</a:t>
            </a:r>
            <a:r>
              <a:rPr lang="en-US" altLang="zh-CN" baseline="0" dirty="0"/>
              <a:t>: encoding/decoding process for non-English languages + </a:t>
            </a:r>
            <a:r>
              <a:rPr lang="en-US" altLang="zh-CN" baseline="0" dirty="0" err="1"/>
              <a:t>SegPhrase</a:t>
            </a:r>
            <a:endParaRPr lang="en-US" altLang="zh-CN" baseline="0" dirty="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NLP-based methods + TF-IDF/</a:t>
            </a:r>
            <a:r>
              <a:rPr lang="en-US" altLang="zh-CN" baseline="0" dirty="0" err="1"/>
              <a:t>TextRank</a:t>
            </a:r>
            <a:r>
              <a:rPr lang="en-US" altLang="zh-CN" baseline="0" dirty="0"/>
              <a:t> ranking</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ltLang="zh-CN" baseline="0" dirty="0"/>
              <a:t>Pre-trained Chinese </a:t>
            </a:r>
            <a:r>
              <a:rPr lang="en-US" altLang="zh-CN" baseline="0" dirty="0" err="1"/>
              <a:t>Segmenters</a:t>
            </a:r>
            <a:r>
              <a:rPr lang="en-US" altLang="zh-CN" baseline="0" dirty="0"/>
              <a:t>: </a:t>
            </a:r>
            <a:r>
              <a:rPr lang="en-US" altLang="zh-CN" baseline="0" dirty="0" err="1"/>
              <a:t>AnsjSeg</a:t>
            </a:r>
            <a:r>
              <a:rPr lang="en-US" altLang="zh-CN" baseline="0" dirty="0"/>
              <a:t> and </a:t>
            </a:r>
            <a:r>
              <a:rPr lang="en-US" altLang="zh-CN" baseline="0" dirty="0" err="1"/>
              <a:t>JiebaPSeg</a:t>
            </a:r>
            <a:endParaRPr lang="zh-CN" altLang="en-US" dirty="0"/>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17</a:t>
            </a:fld>
            <a:endParaRPr lang="en-US"/>
          </a:p>
        </p:txBody>
      </p:sp>
    </p:spTree>
    <p:extLst>
      <p:ext uri="{BB962C8B-B14F-4D97-AF65-F5344CB8AC3E}">
        <p14:creationId xmlns:p14="http://schemas.microsoft.com/office/powerpoint/2010/main" val="163262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quantitative evaluation,</a:t>
            </a:r>
            <a:r>
              <a:rPr lang="en-US" baseline="0" dirty="0"/>
              <a:t> I would like to show you some example results.</a:t>
            </a:r>
          </a:p>
          <a:p>
            <a:endParaRPr lang="en-US" baseline="0" dirty="0"/>
          </a:p>
          <a:p>
            <a:r>
              <a:rPr lang="en-US" baseline="0" dirty="0"/>
              <a:t>The Chinese dataset is one of the most challenging datasets. As you may know, the tokenization is also very hard in Chinese, because there is no whitespace. Meanwhile, the volume of Chinese Wiki is much smaller than English and Spanish Wikis. This makes the distant supervision hard.</a:t>
            </a:r>
          </a:p>
          <a:p>
            <a:endParaRPr lang="en-US" baseline="0" dirty="0"/>
          </a:p>
          <a:p>
            <a:r>
              <a:rPr lang="en-US" baseline="0" dirty="0"/>
              <a:t>So let’s take a look at the Chinese phrase results. The first column is the rank, the second column is the phrase, and the third column is the translation.</a:t>
            </a:r>
          </a:p>
          <a:p>
            <a:endParaRPr lang="en-US" baseline="0" dirty="0"/>
          </a:p>
          <a:p>
            <a:r>
              <a:rPr lang="en-US" baseline="0" dirty="0"/>
              <a:t>The underscores are inserted by the </a:t>
            </a:r>
            <a:r>
              <a:rPr lang="en-US" baseline="0" dirty="0" err="1"/>
              <a:t>tokenizer</a:t>
            </a:r>
            <a:r>
              <a:rPr lang="en-US" baseline="0" dirty="0"/>
              <a:t>, although some of them are not accurate. </a:t>
            </a:r>
            <a:r>
              <a:rPr lang="en-US" baseline="0" dirty="0" err="1"/>
              <a:t>AutoPhrase</a:t>
            </a:r>
            <a:r>
              <a:rPr lang="en-US" baseline="0" dirty="0"/>
              <a:t> can find many high-quality phrases, for example, around the rank of a hundred thousand, we can still find phrases like “Computer Science and Technology”.  </a:t>
            </a:r>
          </a:p>
          <a:p>
            <a:r>
              <a:rPr lang="en-US" baseline="0" dirty="0"/>
              <a:t>Most of these high-quality phrases are not covered by the Wikipedia: Only about twenty-nine thousand phrases can be found in the positive pool, while </a:t>
            </a:r>
            <a:r>
              <a:rPr lang="en-US" baseline="0" dirty="0" err="1"/>
              <a:t>AutoPhrase</a:t>
            </a:r>
            <a:r>
              <a:rPr lang="en-US" baseline="0" dirty="0"/>
              <a:t> has found more than a hundred and sixteen thousand phrases.</a:t>
            </a:r>
          </a:p>
        </p:txBody>
      </p:sp>
      <p:sp>
        <p:nvSpPr>
          <p:cNvPr id="4" name="Slide Number Placeholder 3"/>
          <p:cNvSpPr>
            <a:spLocks noGrp="1"/>
          </p:cNvSpPr>
          <p:nvPr>
            <p:ph type="sldNum" sz="quarter" idx="10"/>
          </p:nvPr>
        </p:nvSpPr>
        <p:spPr/>
        <p:txBody>
          <a:bodyPr/>
          <a:lstStyle/>
          <a:p>
            <a:fld id="{00E8D27A-BCD4-0843-BCA8-79FDB9E59CC8}" type="slidenum">
              <a:rPr lang="en-US" smtClean="0"/>
              <a:t>18</a:t>
            </a:fld>
            <a:endParaRPr lang="en-US"/>
          </a:p>
        </p:txBody>
      </p:sp>
    </p:spTree>
    <p:extLst>
      <p:ext uri="{BB962C8B-B14F-4D97-AF65-F5344CB8AC3E}">
        <p14:creationId xmlns:p14="http://schemas.microsoft.com/office/powerpoint/2010/main" val="1903978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discussed</a:t>
            </a:r>
            <a:r>
              <a:rPr lang="en-US" baseline="0" dirty="0"/>
              <a:t> a series of my phrase mining methods. </a:t>
            </a:r>
          </a:p>
          <a:p>
            <a:r>
              <a:rPr lang="en-US" baseline="0" dirty="0"/>
              <a:t>We have open-sourced the codes and they have been adopted in many companies and organizations, especially </a:t>
            </a:r>
            <a:r>
              <a:rPr lang="en-US" baseline="0" dirty="0" err="1"/>
              <a:t>AutoPhrase</a:t>
            </a:r>
            <a:r>
              <a:rPr lang="en-US" baseline="0" dirty="0"/>
              <a:t>.</a:t>
            </a:r>
          </a:p>
          <a:p>
            <a:endParaRPr lang="en-US" baseline="0" dirty="0"/>
          </a:p>
          <a:p>
            <a:r>
              <a:rPr lang="en-US" baseline="0" dirty="0"/>
              <a:t>For example, US Army Research Lab, ARL, is using them to analyze their battlefield reports and gain insights from the results.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Facebook, there is a feed ranking team using our phrase mining results as important signals in their ranking system.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TripAdvisor</a:t>
            </a:r>
            <a:r>
              <a:rPr lang="en-US" baseline="0" dirty="0"/>
              <a:t> has posted a blog about using phrase mining on their hotel reviews. As you can see here, they have obtained many meaningful phrases and these phrases further help them group hotels into different collections. Such collections can improve the user experience when looking for hotels.</a:t>
            </a:r>
          </a:p>
          <a:p>
            <a:endParaRPr lang="en-US" baseline="0" dirty="0"/>
          </a:p>
          <a:p>
            <a:r>
              <a:rPr lang="en-US" baseline="0" dirty="0"/>
              <a:t>As a financial organization, International money fund (IMF) is using </a:t>
            </a:r>
            <a:r>
              <a:rPr lang="en-US" baseline="0" dirty="0" err="1"/>
              <a:t>AutoPhrase</a:t>
            </a:r>
            <a:r>
              <a:rPr lang="en-US" baseline="0" dirty="0"/>
              <a:t> to analyze news articles and analyst reports.</a:t>
            </a:r>
          </a:p>
          <a:p>
            <a:endParaRPr lang="en-US" baseline="0" dirty="0"/>
          </a:p>
          <a:p>
            <a:r>
              <a:rPr lang="en-US" baseline="0" dirty="0"/>
              <a:t>We have also published a book about phrase mining and its applications. </a:t>
            </a:r>
          </a:p>
          <a:p>
            <a:endParaRPr lang="en-US" baseline="0" dirty="0"/>
          </a:p>
          <a:p>
            <a:r>
              <a:rPr lang="en-US" baseline="0" dirty="0"/>
              <a:t>I was not quite sure about this visibility of this book, until I did the summer internship at the hedge fund </a:t>
            </a:r>
            <a:r>
              <a:rPr lang="en-US" baseline="0" dirty="0" err="1"/>
              <a:t>TwoSigma</a:t>
            </a:r>
            <a:r>
              <a:rPr lang="en-US" baseline="0" dirty="0"/>
              <a:t> last year. In </a:t>
            </a:r>
            <a:r>
              <a:rPr lang="en-US" baseline="0" dirty="0" err="1"/>
              <a:t>TwoSigma</a:t>
            </a:r>
            <a:r>
              <a:rPr lang="en-US" baseline="0" dirty="0"/>
              <a:t>, I found my group has purchased two hard copies of this book. I guess that might be the reason that they hire me </a:t>
            </a:r>
            <a:r>
              <a:rPr lang="en-US" baseline="0" dirty="0">
                <a:sym typeface="Wingdings"/>
              </a:rPr>
              <a:t>.</a:t>
            </a:r>
            <a:endParaRPr lang="en-US" dirty="0"/>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19</a:t>
            </a:fld>
            <a:endParaRPr lang="en-US"/>
          </a:p>
        </p:txBody>
      </p:sp>
    </p:spTree>
    <p:extLst>
      <p:ext uri="{BB962C8B-B14F-4D97-AF65-F5344CB8AC3E}">
        <p14:creationId xmlns:p14="http://schemas.microsoft.com/office/powerpoint/2010/main" val="179616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we are analyzing all</a:t>
            </a:r>
            <a:r>
              <a:rPr lang="en-US" baseline="0" dirty="0"/>
              <a:t> US news articles on April 9, 2017.</a:t>
            </a:r>
          </a:p>
          <a:p>
            <a:r>
              <a:rPr lang="en-US" baseline="0" dirty="0"/>
              <a:t>Without phrase mining, we can only count the frequency of single words.</a:t>
            </a:r>
          </a:p>
          <a:p>
            <a:r>
              <a:rPr lang="en-US" baseline="0" dirty="0"/>
              <a:t>And then, we plot a word cloud.</a:t>
            </a:r>
          </a:p>
          <a:p>
            <a:r>
              <a:rPr lang="en-US" baseline="0" dirty="0"/>
              <a:t>There are many interesting keywords here, such as “United” and “Dao”.</a:t>
            </a:r>
          </a:p>
          <a:p>
            <a:r>
              <a:rPr lang="en-US" baseline="0" dirty="0"/>
              <a:t>You may wonder now, what are their meanings?</a:t>
            </a:r>
          </a:p>
          <a:p>
            <a:r>
              <a:rPr lang="en-US" baseline="0" dirty="0"/>
              <a:t>Is this “United” “United States”?</a:t>
            </a:r>
          </a:p>
          <a:p>
            <a:r>
              <a:rPr lang="en-US" baseline="0" dirty="0"/>
              <a:t>Is this “Dao” a person or a place?</a:t>
            </a:r>
          </a:p>
          <a:p>
            <a:r>
              <a:rPr lang="en-US" baseline="0" dirty="0"/>
              <a:t>We don’t know.</a:t>
            </a:r>
          </a:p>
        </p:txBody>
      </p:sp>
      <p:sp>
        <p:nvSpPr>
          <p:cNvPr id="4" name="Slide Number Placeholder 3"/>
          <p:cNvSpPr>
            <a:spLocks noGrp="1"/>
          </p:cNvSpPr>
          <p:nvPr>
            <p:ph type="sldNum" sz="quarter" idx="10"/>
          </p:nvPr>
        </p:nvSpPr>
        <p:spPr/>
        <p:txBody>
          <a:bodyPr/>
          <a:lstStyle/>
          <a:p>
            <a:fld id="{00E8D27A-BCD4-0843-BCA8-79FDB9E59CC8}" type="slidenum">
              <a:rPr lang="en-US" smtClean="0"/>
              <a:t>2</a:t>
            </a:fld>
            <a:endParaRPr lang="en-US"/>
          </a:p>
        </p:txBody>
      </p:sp>
    </p:spTree>
    <p:extLst>
      <p:ext uri="{BB962C8B-B14F-4D97-AF65-F5344CB8AC3E}">
        <p14:creationId xmlns:p14="http://schemas.microsoft.com/office/powerpoint/2010/main" val="20227291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20</a:t>
            </a:fld>
            <a:endParaRPr lang="en-US"/>
          </a:p>
        </p:txBody>
      </p:sp>
    </p:spTree>
    <p:extLst>
      <p:ext uri="{BB962C8B-B14F-4D97-AF65-F5344CB8AC3E}">
        <p14:creationId xmlns:p14="http://schemas.microsoft.com/office/powerpoint/2010/main" val="3292692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E8D27A-BCD4-0843-BCA8-79FDB9E59CC8}" type="slidenum">
              <a:rPr lang="en-US" smtClean="0"/>
              <a:t>33</a:t>
            </a:fld>
            <a:endParaRPr lang="en-US"/>
          </a:p>
        </p:txBody>
      </p:sp>
    </p:spTree>
    <p:extLst>
      <p:ext uri="{BB962C8B-B14F-4D97-AF65-F5344CB8AC3E}">
        <p14:creationId xmlns:p14="http://schemas.microsoft.com/office/powerpoint/2010/main" val="77590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a:t>
            </a:r>
          </a:p>
          <a:p>
            <a:endParaRPr lang="en-US" baseline="0" dirty="0"/>
          </a:p>
          <a:p>
            <a:r>
              <a:rPr lang="en-US" baseline="0" dirty="0"/>
              <a:t>Good morning, everyone!</a:t>
            </a:r>
          </a:p>
          <a:p>
            <a:r>
              <a:rPr lang="en-US" baseline="0" dirty="0"/>
              <a:t>This is Jingbo Shang from UIUC. I’m very excited to share my research with you!</a:t>
            </a:r>
          </a:p>
          <a:p>
            <a:endParaRPr lang="en-US" baseline="0" dirty="0"/>
          </a:p>
          <a:p>
            <a:r>
              <a:rPr lang="en-US" baseline="0" dirty="0"/>
              <a:t>My talk today is mainly about </a:t>
            </a:r>
            <a:r>
              <a:rPr lang="en-US" baseline="0" dirty="0" err="1"/>
              <a:t>AutoNet</a:t>
            </a:r>
            <a:r>
              <a:rPr lang="en-US" baseline="0" dirty="0"/>
              <a:t>. Automated Network Construction from Massive Text Corpora.</a:t>
            </a:r>
          </a:p>
        </p:txBody>
      </p:sp>
      <p:sp>
        <p:nvSpPr>
          <p:cNvPr id="4" name="Slide Number Placeholder 3"/>
          <p:cNvSpPr>
            <a:spLocks noGrp="1"/>
          </p:cNvSpPr>
          <p:nvPr>
            <p:ph type="sldNum" sz="quarter" idx="10"/>
          </p:nvPr>
        </p:nvSpPr>
        <p:spPr/>
        <p:txBody>
          <a:bodyPr/>
          <a:lstStyle/>
          <a:p>
            <a:fld id="{00E8D27A-BCD4-0843-BCA8-79FDB9E59CC8}" type="slidenum">
              <a:rPr lang="en-US" smtClean="0"/>
              <a:t>46</a:t>
            </a:fld>
            <a:endParaRPr lang="en-US"/>
          </a:p>
        </p:txBody>
      </p:sp>
    </p:spTree>
    <p:extLst>
      <p:ext uri="{BB962C8B-B14F-4D97-AF65-F5344CB8AC3E}">
        <p14:creationId xmlns:p14="http://schemas.microsoft.com/office/powerpoint/2010/main" val="12893184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8D27A-BCD4-0843-BCA8-79FDB9E59CC8}" type="slidenum">
              <a:rPr lang="en-US" smtClean="0"/>
              <a:t>64</a:t>
            </a:fld>
            <a:endParaRPr lang="en-US"/>
          </a:p>
        </p:txBody>
      </p:sp>
    </p:spTree>
    <p:extLst>
      <p:ext uri="{BB962C8B-B14F-4D97-AF65-F5344CB8AC3E}">
        <p14:creationId xmlns:p14="http://schemas.microsoft.com/office/powerpoint/2010/main" val="18648948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E8D27A-BCD4-0843-BCA8-79FDB9E59CC8}" type="slidenum">
              <a:rPr lang="en-US" smtClean="0"/>
              <a:t>66</a:t>
            </a:fld>
            <a:endParaRPr lang="en-US"/>
          </a:p>
        </p:txBody>
      </p:sp>
    </p:spTree>
    <p:extLst>
      <p:ext uri="{BB962C8B-B14F-4D97-AF65-F5344CB8AC3E}">
        <p14:creationId xmlns:p14="http://schemas.microsoft.com/office/powerpoint/2010/main" val="3610476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have phrase mining?</a:t>
            </a:r>
          </a:p>
          <a:p>
            <a:r>
              <a:rPr lang="en-US" dirty="0"/>
              <a:t>Instead</a:t>
            </a:r>
            <a:r>
              <a:rPr lang="en-US" baseline="0" dirty="0"/>
              <a:t> of single words, we can now count frequency of phrases and plot a phrase cloud.</a:t>
            </a:r>
          </a:p>
          <a:p>
            <a:r>
              <a:rPr lang="en-US" baseline="0" dirty="0"/>
              <a:t>It is now clear that ”United” is ”United Airline” and “Dao” is “David Dao”, which is a person.</a:t>
            </a:r>
          </a:p>
          <a:p>
            <a:r>
              <a:rPr lang="en-US" baseline="0" dirty="0"/>
              <a:t>And you can immediately understand that these phrases are talking about the well-known United Airline incident – the security guards pouched a passenger David Dao at the ORD airport in Chicago. </a:t>
            </a:r>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3</a:t>
            </a:fld>
            <a:endParaRPr lang="en-US"/>
          </a:p>
        </p:txBody>
      </p:sp>
    </p:spTree>
    <p:extLst>
      <p:ext uri="{BB962C8B-B14F-4D97-AF65-F5344CB8AC3E}">
        <p14:creationId xmlns:p14="http://schemas.microsoft.com/office/powerpoint/2010/main" val="1626960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example, we</a:t>
            </a:r>
            <a:r>
              <a:rPr lang="en-US" baseline="0" dirty="0"/>
              <a:t> can see that phrase mining is a keystone towards text understanding.</a:t>
            </a:r>
          </a:p>
          <a:p>
            <a:endParaRPr lang="en-US" baseline="0" dirty="0"/>
          </a:p>
          <a:p>
            <a:r>
              <a:rPr lang="en-US" baseline="0" dirty="0"/>
              <a:t>It can benefit a lot of downstream applications in NLP, IR, and Text Mining.</a:t>
            </a:r>
          </a:p>
          <a:p>
            <a:r>
              <a:rPr lang="en-US" baseline="0" dirty="0"/>
              <a:t>We have seen an example of document analysis.</a:t>
            </a:r>
          </a:p>
          <a:p>
            <a:r>
              <a:rPr lang="en-US" baseline="0" dirty="0"/>
              <a:t>Phrases can be used in search engine to better understand your query.</a:t>
            </a:r>
          </a:p>
          <a:p>
            <a:r>
              <a:rPr lang="en-US" baseline="0" dirty="0"/>
              <a:t>And more importantly, using phrases, one can easily upgrade all text analysis models from the word level to the phrase level.</a:t>
            </a:r>
          </a:p>
        </p:txBody>
      </p:sp>
      <p:sp>
        <p:nvSpPr>
          <p:cNvPr id="4" name="Slide Number Placeholder 3"/>
          <p:cNvSpPr>
            <a:spLocks noGrp="1"/>
          </p:cNvSpPr>
          <p:nvPr>
            <p:ph type="sldNum" sz="quarter" idx="10"/>
          </p:nvPr>
        </p:nvSpPr>
        <p:spPr/>
        <p:txBody>
          <a:bodyPr/>
          <a:lstStyle/>
          <a:p>
            <a:fld id="{00E8D27A-BCD4-0843-BCA8-79FDB9E59CC8}" type="slidenum">
              <a:rPr lang="en-US" smtClean="0"/>
              <a:t>4</a:t>
            </a:fld>
            <a:endParaRPr lang="en-US"/>
          </a:p>
        </p:txBody>
      </p:sp>
    </p:spTree>
    <p:extLst>
      <p:ext uri="{BB962C8B-B14F-4D97-AF65-F5344CB8AC3E}">
        <p14:creationId xmlns:p14="http://schemas.microsoft.com/office/powerpoint/2010/main" val="2361219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formally define the quality</a:t>
            </a:r>
            <a:r>
              <a:rPr lang="en-US" baseline="0" dirty="0"/>
              <a:t> phrase mining problem.</a:t>
            </a:r>
          </a:p>
          <a:p>
            <a:endParaRPr lang="en-US" baseline="0" dirty="0"/>
          </a:p>
          <a:p>
            <a:r>
              <a:rPr lang="en-US" baseline="0" dirty="0"/>
              <a:t>We are going to extract a ranked list of phrases from a domain-specific corpus.</a:t>
            </a:r>
          </a:p>
          <a:p>
            <a:endParaRPr lang="en-US" baseline="0" dirty="0"/>
          </a:p>
          <a:p>
            <a:r>
              <a:rPr lang="en-US" baseline="0" dirty="0"/>
              <a:t>When the input contains computer science papers, we expect to see these terminologies.</a:t>
            </a:r>
          </a:p>
          <a:p>
            <a:r>
              <a:rPr lang="en-US" baseline="0" dirty="0"/>
              <a:t>When the input contains news articles, we expect to see the names of person, location, and organization.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some NLP-based methods, such as noun phrase chunking and parsing, can also extract phrases.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But these methods require extensive annotations to train the models. We will compare with them later.</a:t>
            </a:r>
            <a:endParaRPr lang="en-US" dirty="0"/>
          </a:p>
          <a:p>
            <a:endParaRPr lang="en-U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5</a:t>
            </a:fld>
            <a:endParaRPr lang="en-US"/>
          </a:p>
        </p:txBody>
      </p:sp>
    </p:spTree>
    <p:extLst>
      <p:ext uri="{BB962C8B-B14F-4D97-AF65-F5344CB8AC3E}">
        <p14:creationId xmlns:p14="http://schemas.microsoft.com/office/powerpoint/2010/main" val="362864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we focus on reducing expert effort, we first introduce an unsupervised method, </a:t>
            </a:r>
            <a:r>
              <a:rPr lang="en-US" baseline="0" dirty="0" err="1"/>
              <a:t>TopMine</a:t>
            </a:r>
            <a:r>
              <a:rPr lang="en-US" baseline="0" dirty="0"/>
              <a:t>.</a:t>
            </a:r>
          </a:p>
          <a:p>
            <a:endParaRPr lang="en-US" baseline="0" dirty="0"/>
          </a:p>
          <a:p>
            <a:r>
              <a:rPr lang="en-US" baseline="0" dirty="0" err="1"/>
              <a:t>TopMine</a:t>
            </a:r>
            <a:r>
              <a:rPr lang="en-US" baseline="0" dirty="0"/>
              <a:t> mainly leverages the significance score, alpha. </a:t>
            </a:r>
          </a:p>
          <a:p>
            <a:r>
              <a:rPr lang="en-US" baseline="0" dirty="0"/>
              <a:t>As you may know, alpha measures how many standard deviation away from the mean.</a:t>
            </a:r>
          </a:p>
          <a:p>
            <a:endParaRPr lang="en-US" baseline="0" dirty="0"/>
          </a:p>
          <a:p>
            <a:r>
              <a:rPr lang="en-US" baseline="0" dirty="0" err="1"/>
              <a:t>TopMine</a:t>
            </a:r>
            <a:r>
              <a:rPr lang="en-US" baseline="0" dirty="0"/>
              <a:t> uses a greedy merge algorithm to segment sentences.</a:t>
            </a:r>
          </a:p>
          <a:p>
            <a:r>
              <a:rPr lang="en-US" baseline="0" dirty="0"/>
              <a:t>For example, here, we have a title from a computer science paper, “Markov Blanket </a:t>
            </a:r>
            <a:r>
              <a:rPr lang="is-IS" baseline="0" dirty="0"/>
              <a:t>…</a:t>
            </a:r>
            <a:r>
              <a:rPr lang="en-US" baseline="0" dirty="0"/>
              <a:t>”.</a:t>
            </a:r>
          </a:p>
          <a:p>
            <a:r>
              <a:rPr lang="en-US" baseline="0" dirty="0"/>
              <a:t>We will look at every two adjacent tokens in this sentence and compute their alpha scores. If alpha is more than a given threshold, we will merge them as a potential phrase. We repeat this process until there is no such pair.</a:t>
            </a:r>
          </a:p>
          <a:p>
            <a:r>
              <a:rPr lang="en-US" baseline="0" dirty="0"/>
              <a:t>So in the end, we will know “Markov Blanket”, “Feature Selection”, and “Support Vector Machine” are 3 multi-word phrases from this sentence.</a:t>
            </a:r>
          </a:p>
          <a:p>
            <a:endParaRPr lang="en-US" baseline="0" dirty="0"/>
          </a:p>
          <a:p>
            <a:r>
              <a:rPr lang="en-US" baseline="0" dirty="0"/>
              <a:t>However, there are other statistical signals might be useful, such as point-wise mutual information and chi-square.</a:t>
            </a:r>
          </a:p>
          <a:p>
            <a:r>
              <a:rPr lang="en-US" baseline="0" dirty="0"/>
              <a:t>It is difficult to unify multiple statistical signals in an unsupervised framework. </a:t>
            </a:r>
          </a:p>
          <a:p>
            <a:endParaRPr lang="en-US" dirty="0"/>
          </a:p>
        </p:txBody>
      </p:sp>
      <p:sp>
        <p:nvSpPr>
          <p:cNvPr id="4" name="Slide Number Placeholder 3"/>
          <p:cNvSpPr>
            <a:spLocks noGrp="1"/>
          </p:cNvSpPr>
          <p:nvPr>
            <p:ph type="sldNum" sz="quarter" idx="10"/>
          </p:nvPr>
        </p:nvSpPr>
        <p:spPr/>
        <p:txBody>
          <a:bodyPr/>
          <a:lstStyle/>
          <a:p>
            <a:fld id="{00E8D27A-BCD4-0843-BCA8-79FDB9E59CC8}" type="slidenum">
              <a:rPr lang="en-US" smtClean="0"/>
              <a:t>6</a:t>
            </a:fld>
            <a:endParaRPr lang="en-US"/>
          </a:p>
        </p:txBody>
      </p:sp>
    </p:spTree>
    <p:extLst>
      <p:ext uri="{BB962C8B-B14F-4D97-AF65-F5344CB8AC3E}">
        <p14:creationId xmlns:p14="http://schemas.microsoft.com/office/powerpoint/2010/main" val="2776360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a:t>
            </a:r>
            <a:r>
              <a:rPr lang="en-US" baseline="0" dirty="0"/>
              <a:t> we propose </a:t>
            </a:r>
            <a:r>
              <a:rPr lang="en-US" baseline="0" dirty="0" err="1"/>
              <a:t>SegPhrase</a:t>
            </a:r>
            <a:r>
              <a:rPr lang="en-US" baseline="0" dirty="0"/>
              <a:t>.</a:t>
            </a:r>
          </a:p>
          <a:p>
            <a:endParaRPr lang="en-US" baseline="0" dirty="0"/>
          </a:p>
          <a:p>
            <a:r>
              <a:rPr lang="en-US" baseline="0" dirty="0"/>
              <a:t>It combines multiple statistical signals using a classifier based on expert-provided labels.</a:t>
            </a:r>
          </a:p>
          <a:p>
            <a:r>
              <a:rPr lang="en-US" baseline="0" dirty="0"/>
              <a:t>This classifier will give a score between 0 and 1 to each phrase. </a:t>
            </a:r>
          </a:p>
          <a:p>
            <a:r>
              <a:rPr lang="en-US" baseline="0" dirty="0"/>
              <a:t>1 means it is a high-quality phrase and 0 means it is a low-quality phrase.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given labels are binary.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For example, if the input is about CS papers, we will say “this paper” is a low-quality phrase, as it is a </a:t>
            </a:r>
            <a:r>
              <a:rPr lang="en-US" baseline="0" dirty="0" err="1"/>
              <a:t>stopword</a:t>
            </a:r>
            <a:r>
              <a:rPr lang="en-US" baseline="0" dirty="0"/>
              <a:t>-like phrase;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will say “support vector machine” is a high-quality phrase, as it is the name of a popular classification method.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You may wonder why this method is called </a:t>
            </a:r>
            <a:r>
              <a:rPr lang="en-US" baseline="0" dirty="0" err="1"/>
              <a:t>SegPhrase</a:t>
            </a:r>
            <a:r>
              <a:rPr lang="en-US" baseline="0" dirty="0"/>
              <a:t>. It is because we are using phrasal segmentation as well.</a:t>
            </a:r>
          </a:p>
        </p:txBody>
      </p:sp>
      <p:sp>
        <p:nvSpPr>
          <p:cNvPr id="4" name="Slide Number Placeholder 3"/>
          <p:cNvSpPr>
            <a:spLocks noGrp="1"/>
          </p:cNvSpPr>
          <p:nvPr>
            <p:ph type="sldNum" sz="quarter" idx="10"/>
          </p:nvPr>
        </p:nvSpPr>
        <p:spPr/>
        <p:txBody>
          <a:bodyPr/>
          <a:lstStyle/>
          <a:p>
            <a:fld id="{00E8D27A-BCD4-0843-BCA8-79FDB9E59CC8}" type="slidenum">
              <a:rPr lang="en-US" smtClean="0"/>
              <a:t>7</a:t>
            </a:fld>
            <a:endParaRPr lang="en-US"/>
          </a:p>
        </p:txBody>
      </p:sp>
    </p:spTree>
    <p:extLst>
      <p:ext uri="{BB962C8B-B14F-4D97-AF65-F5344CB8AC3E}">
        <p14:creationId xmlns:p14="http://schemas.microsoft.com/office/powerpoint/2010/main" val="2571573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segmentation process</a:t>
            </a:r>
            <a:r>
              <a:rPr lang="en-US" baseline="0" dirty="0"/>
              <a:t> in </a:t>
            </a:r>
            <a:r>
              <a:rPr lang="en-US" baseline="0" dirty="0" err="1"/>
              <a:t>SegPhrase</a:t>
            </a:r>
            <a:r>
              <a:rPr lang="en-US" baseline="0" dirty="0"/>
              <a:t> is slightly different from </a:t>
            </a:r>
            <a:r>
              <a:rPr lang="en-US" dirty="0" err="1"/>
              <a:t>TopMine’s</a:t>
            </a:r>
            <a:r>
              <a:rPr lang="en-US" baseline="0" dirty="0"/>
              <a:t> greedy algorithm.</a:t>
            </a:r>
          </a:p>
          <a:p>
            <a:r>
              <a:rPr lang="en-US" baseline="0" dirty="0"/>
              <a:t>Following a generative process, we use the Viterbi algorithm to find the optimal segmentation given the quality scores estimated by the classifier.</a:t>
            </a:r>
            <a:endParaRPr lang="en-US" dirty="0"/>
          </a:p>
          <a:p>
            <a:endParaRPr lang="en-US" dirty="0"/>
          </a:p>
          <a:p>
            <a:r>
              <a:rPr lang="en-US" dirty="0"/>
              <a:t>Remember</a:t>
            </a:r>
            <a:r>
              <a:rPr lang="en-US" baseline="0" dirty="0"/>
              <a:t> that we are using statistical signals as features in the classifier. </a:t>
            </a:r>
          </a:p>
          <a:p>
            <a:r>
              <a:rPr lang="en-US" baseline="0" dirty="0"/>
              <a:t>Most of them rely on the frequency.</a:t>
            </a:r>
          </a:p>
          <a:p>
            <a:endParaRPr lang="en-US" baseline="0" dirty="0"/>
          </a:p>
          <a:p>
            <a:r>
              <a:rPr lang="en-US" baseline="0" dirty="0"/>
              <a:t>When we only have the raw input, we simply count the raw n-gram frequency. For every unigram, bigram, trigram, </a:t>
            </a:r>
            <a:r>
              <a:rPr lang="is-IS" baseline="0" dirty="0"/>
              <a:t>… , we will increase their counts by 1.</a:t>
            </a:r>
          </a:p>
          <a:p>
            <a:endParaRPr lang="is-IS" baseline="0" dirty="0"/>
          </a:p>
          <a:p>
            <a:r>
              <a:rPr lang="is-IS" baseline="0" dirty="0"/>
              <a:t>What if we have the phrasal segmentation results?</a:t>
            </a:r>
          </a:p>
          <a:p>
            <a:r>
              <a:rPr lang="is-IS" baseline="0" dirty="0"/>
              <a:t>We can now compute the rectified frequency, by only counting phrases as a whole. </a:t>
            </a:r>
          </a:p>
          <a:p>
            <a:r>
              <a:rPr lang="is-IS" baseline="0" dirty="0"/>
              <a:t>This rectified frequency is more accurate than raw frequency.</a:t>
            </a:r>
          </a:p>
          <a:p>
            <a:endParaRPr lang="en-US" baseline="0" dirty="0"/>
          </a:p>
          <a:p>
            <a:r>
              <a:rPr lang="en-US" baseline="0" dirty="0"/>
              <a:t>As a result, we can compute more accurate statistical signals!</a:t>
            </a:r>
          </a:p>
          <a:p>
            <a:r>
              <a:rPr lang="en-US" baseline="0" dirty="0"/>
              <a:t>With more accurate signals, we can then build a better classifier!</a:t>
            </a:r>
            <a:endParaRPr lang="is-IS" baseline="0" dirty="0"/>
          </a:p>
        </p:txBody>
      </p:sp>
      <p:sp>
        <p:nvSpPr>
          <p:cNvPr id="4" name="Slide Number Placeholder 3"/>
          <p:cNvSpPr>
            <a:spLocks noGrp="1"/>
          </p:cNvSpPr>
          <p:nvPr>
            <p:ph type="sldNum" sz="quarter" idx="10"/>
          </p:nvPr>
        </p:nvSpPr>
        <p:spPr/>
        <p:txBody>
          <a:bodyPr/>
          <a:lstStyle/>
          <a:p>
            <a:fld id="{00E8D27A-BCD4-0843-BCA8-79FDB9E59CC8}" type="slidenum">
              <a:rPr lang="en-US" smtClean="0"/>
              <a:t>8</a:t>
            </a:fld>
            <a:endParaRPr lang="en-US"/>
          </a:p>
        </p:txBody>
      </p:sp>
    </p:spTree>
    <p:extLst>
      <p:ext uri="{BB962C8B-B14F-4D97-AF65-F5344CB8AC3E}">
        <p14:creationId xmlns:p14="http://schemas.microsoft.com/office/powerpoint/2010/main" val="3724804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build a mutual</a:t>
            </a:r>
            <a:r>
              <a:rPr lang="en-US" baseline="0" dirty="0"/>
              <a:t> enhancement loop between quality estimation and phrasal segmentation.</a:t>
            </a:r>
          </a:p>
          <a:p>
            <a:endParaRPr lang="en-US" baseline="0" dirty="0"/>
          </a:p>
          <a:p>
            <a:r>
              <a:rPr lang="en-US" baseline="0" dirty="0"/>
              <a:t>We start from quality estimation, build a classifier based on raw frequency and expert labels.</a:t>
            </a:r>
          </a:p>
          <a:p>
            <a:r>
              <a:rPr lang="en-US" baseline="0" dirty="0"/>
              <a:t>Based on the classification results, we then run the phrasal segmentation. </a:t>
            </a:r>
          </a:p>
          <a:p>
            <a:r>
              <a:rPr lang="en-US" baseline="0" dirty="0"/>
              <a:t>Based on the segmentation results, </a:t>
            </a:r>
            <a:r>
              <a:rPr lang="en-US" dirty="0"/>
              <a:t>we re-compute all statistical</a:t>
            </a:r>
            <a:r>
              <a:rPr lang="en-US" baseline="0" dirty="0"/>
              <a:t> signals and re-train the classifier.</a:t>
            </a:r>
          </a:p>
          <a:p>
            <a:r>
              <a:rPr lang="en-US" baseline="0" dirty="0"/>
              <a:t>We keep doing this until the convergence.</a:t>
            </a:r>
          </a:p>
          <a:p>
            <a:endParaRPr lang="en-US" baseline="0" dirty="0"/>
          </a:p>
          <a:p>
            <a:r>
              <a:rPr lang="en-US" baseline="0" dirty="0"/>
              <a:t>This method utilizes weak supervision to unify multiple statistical signals and leverages text segmentation to rectify phrase frequency. </a:t>
            </a:r>
          </a:p>
          <a:p>
            <a:r>
              <a:rPr lang="en-US" baseline="0" dirty="0"/>
              <a:t>Therefore, it is named as </a:t>
            </a:r>
            <a:r>
              <a:rPr lang="en-US" baseline="0" dirty="0" err="1"/>
              <a:t>SegPhrase</a:t>
            </a:r>
            <a:r>
              <a:rPr lang="en-US" baseline="0" dirty="0"/>
              <a:t>.</a:t>
            </a:r>
          </a:p>
        </p:txBody>
      </p:sp>
      <p:sp>
        <p:nvSpPr>
          <p:cNvPr id="4" name="Slide Number Placeholder 3"/>
          <p:cNvSpPr>
            <a:spLocks noGrp="1"/>
          </p:cNvSpPr>
          <p:nvPr>
            <p:ph type="sldNum" sz="quarter" idx="10"/>
          </p:nvPr>
        </p:nvSpPr>
        <p:spPr/>
        <p:txBody>
          <a:bodyPr/>
          <a:lstStyle/>
          <a:p>
            <a:fld id="{00E8D27A-BCD4-0843-BCA8-79FDB9E59CC8}" type="slidenum">
              <a:rPr lang="en-US" smtClean="0"/>
              <a:t>9</a:t>
            </a:fld>
            <a:endParaRPr lang="en-US"/>
          </a:p>
        </p:txBody>
      </p:sp>
    </p:spTree>
    <p:extLst>
      <p:ext uri="{BB962C8B-B14F-4D97-AF65-F5344CB8AC3E}">
        <p14:creationId xmlns:p14="http://schemas.microsoft.com/office/powerpoint/2010/main" val="3855516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12192000" cy="400237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latin typeface="Helvetica" charset="0"/>
                <a:ea typeface="Helvetica" charset="0"/>
                <a:cs typeface="Helvetica" charset="0"/>
              </a:defRPr>
            </a:lvl1pPr>
          </a:lstStyle>
          <a:p>
            <a:r>
              <a:rPr lang="en-US" dirty="0"/>
              <a:t>Click to edit Master title style</a:t>
            </a:r>
          </a:p>
        </p:txBody>
      </p:sp>
      <p:sp>
        <p:nvSpPr>
          <p:cNvPr id="3" name="Subtitle 2"/>
          <p:cNvSpPr>
            <a:spLocks noGrp="1"/>
          </p:cNvSpPr>
          <p:nvPr>
            <p:ph type="subTitle" idx="1"/>
          </p:nvPr>
        </p:nvSpPr>
        <p:spPr>
          <a:xfrm>
            <a:off x="1524000" y="4411505"/>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83116B90-2A2E-FC4F-A221-28D9831C475C}" type="datetime1">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918692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4AD40D-3C50-6D4F-BC3B-832FE3E5AA4F}" type="datetime1">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648685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84A589-3013-1343-87AF-6A17146D5D3E}" type="datetime1">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834441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0" y="0"/>
            <a:ext cx="12192000" cy="1352759"/>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27196"/>
            <a:ext cx="10515600" cy="1325563"/>
          </a:xfrm>
        </p:spPr>
        <p:txBody>
          <a:bodyPr/>
          <a:lstStyle>
            <a:lvl1pPr>
              <a:defRPr>
                <a:solidFill>
                  <a:schemeClr val="bg1"/>
                </a:solidFill>
                <a:latin typeface="Helvetica" charset="0"/>
                <a:ea typeface="Helvetica" charset="0"/>
                <a:cs typeface="Helvetica" charset="0"/>
              </a:defRPr>
            </a:lvl1pPr>
          </a:lstStyle>
          <a:p>
            <a:r>
              <a:rPr lang="en-US" dirty="0"/>
              <a:t>Click to edit Master title style</a:t>
            </a:r>
          </a:p>
        </p:txBody>
      </p:sp>
      <p:sp>
        <p:nvSpPr>
          <p:cNvPr id="3" name="Content Placeholder 2"/>
          <p:cNvSpPr>
            <a:spLocks noGrp="1"/>
          </p:cNvSpPr>
          <p:nvPr>
            <p:ph idx="1"/>
          </p:nvPr>
        </p:nvSpPr>
        <p:spPr>
          <a:xfrm>
            <a:off x="838200" y="1630017"/>
            <a:ext cx="10515600" cy="4546946"/>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529558E-0832-B747-AE9C-2FA7CE0D13CE}" type="datetime1">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056908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Helvetica" charset="0"/>
                <a:ea typeface="Helvetica" charset="0"/>
                <a:cs typeface="Helvetica"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304A8592-5BF8-9841-9067-0416EBF2FCFD}" type="datetime1">
              <a:rPr lang="en-US" smtClean="0"/>
              <a:t>12/4/24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1616604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charset="0"/>
                <a:ea typeface="Helvetica" charset="0"/>
                <a:cs typeface="Helvetica"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Helvetica" charset="0"/>
                <a:ea typeface="Helvetica" charset="0"/>
                <a:cs typeface="Helvetica" charset="0"/>
              </a:defRPr>
            </a:lvl1pPr>
            <a:lvl2pPr>
              <a:defRPr>
                <a:latin typeface="Helvetica" charset="0"/>
                <a:ea typeface="Helvetica" charset="0"/>
                <a:cs typeface="Helvetica" charset="0"/>
              </a:defRPr>
            </a:lvl2pPr>
            <a:lvl3pPr>
              <a:defRPr>
                <a:latin typeface="Helvetica" charset="0"/>
                <a:ea typeface="Helvetica" charset="0"/>
                <a:cs typeface="Helvetica" charset="0"/>
              </a:defRPr>
            </a:lvl3pPr>
            <a:lvl4pPr>
              <a:defRPr>
                <a:latin typeface="Helvetica" charset="0"/>
                <a:ea typeface="Helvetica" charset="0"/>
                <a:cs typeface="Helvetica" charset="0"/>
              </a:defRPr>
            </a:lvl4pPr>
            <a:lvl5pPr>
              <a:defRPr>
                <a:latin typeface="Helvetica" charset="0"/>
                <a:ea typeface="Helvetica" charset="0"/>
                <a:cs typeface="Helvetic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EAB73410-E91B-5E46-B64D-D48C33B1EFEA}" type="datetime1">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30230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C56F078-80FE-CB4D-9788-B2D1403DC8DA}" type="datetime1">
              <a:rPr lang="en-US" smtClean="0"/>
              <a:t>12/4/24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11495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elvetica" charset="0"/>
                <a:ea typeface="Helvetica" charset="0"/>
                <a:cs typeface="Helvetica"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8F555C46-362D-634D-B2D1-61A3C101EA3B}" type="datetime1">
              <a:rPr lang="en-US" smtClean="0"/>
              <a:t>12/4/24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951780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25C918-5510-8848-A3E2-2FCA86D277C4}" type="datetime1">
              <a:rPr lang="en-US" smtClean="0"/>
              <a:t>12/4/24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12319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7C93064-BFB7-B840-8244-E0EB3A5B81FA}" type="datetime1">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20100370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88FEB5-0DE9-3644-A21E-F54DA1EBC6FF}" type="datetime1">
              <a:rPr lang="en-US" smtClean="0"/>
              <a:t>12/4/24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56DFE6-1268-BF4E-85E8-8E7123343B70}" type="slidenum">
              <a:rPr lang="en-US" smtClean="0"/>
              <a:t>‹#›</a:t>
            </a:fld>
            <a:endParaRPr lang="en-US"/>
          </a:p>
        </p:txBody>
      </p:sp>
    </p:spTree>
    <p:extLst>
      <p:ext uri="{BB962C8B-B14F-4D97-AF65-F5344CB8AC3E}">
        <p14:creationId xmlns:p14="http://schemas.microsoft.com/office/powerpoint/2010/main" val="6268937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F96A6-BC5C-624E-B036-7D8163436745}" type="datetime1">
              <a:rPr lang="en-US" smtClean="0"/>
              <a:t>12/4/24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56DFE6-1268-BF4E-85E8-8E7123343B70}" type="slidenum">
              <a:rPr lang="en-US" smtClean="0"/>
              <a:t>‹#›</a:t>
            </a:fld>
            <a:endParaRPr lang="en-US"/>
          </a:p>
        </p:txBody>
      </p:sp>
    </p:spTree>
    <p:extLst>
      <p:ext uri="{BB962C8B-B14F-4D97-AF65-F5344CB8AC3E}">
        <p14:creationId xmlns:p14="http://schemas.microsoft.com/office/powerpoint/2010/main" val="199215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mailto:jshang@ucsd.edu"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1: Phrase Mining</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1</a:t>
            </a:fld>
            <a:endParaRPr lang="en-US"/>
          </a:p>
        </p:txBody>
      </p:sp>
    </p:spTree>
    <p:extLst>
      <p:ext uri="{BB962C8B-B14F-4D97-AF65-F5344CB8AC3E}">
        <p14:creationId xmlns:p14="http://schemas.microsoft.com/office/powerpoint/2010/main" val="2595036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a:t>
            </a:r>
            <a:r>
              <a:rPr lang="en-US" dirty="0"/>
              <a:t> </a:t>
            </a:r>
            <a:br>
              <a:rPr lang="en-US" dirty="0"/>
            </a:br>
            <a:r>
              <a:rPr lang="en-US" dirty="0"/>
              <a:t>Reliance on Expert-Provided Labels</a:t>
            </a:r>
          </a:p>
        </p:txBody>
      </p:sp>
      <p:sp>
        <p:nvSpPr>
          <p:cNvPr id="4" name="Slide Number Placeholder 3"/>
          <p:cNvSpPr>
            <a:spLocks noGrp="1"/>
          </p:cNvSpPr>
          <p:nvPr>
            <p:ph type="sldNum" sz="quarter" idx="12"/>
          </p:nvPr>
        </p:nvSpPr>
        <p:spPr/>
        <p:txBody>
          <a:bodyPr/>
          <a:lstStyle/>
          <a:p>
            <a:fld id="{5F56DFE6-1268-BF4E-85E8-8E7123343B70}" type="slidenum">
              <a:rPr lang="en-US" smtClean="0"/>
              <a:t>10</a:t>
            </a:fld>
            <a:endParaRPr lang="en-US"/>
          </a:p>
        </p:txBody>
      </p:sp>
      <p:sp>
        <p:nvSpPr>
          <p:cNvPr id="26" name="TextBox 25"/>
          <p:cNvSpPr txBox="1"/>
          <p:nvPr/>
        </p:nvSpPr>
        <p:spPr>
          <a:xfrm>
            <a:off x="5293619" y="4040061"/>
            <a:ext cx="3266533" cy="1200329"/>
          </a:xfrm>
          <a:prstGeom prst="rect">
            <a:avLst/>
          </a:prstGeom>
          <a:noFill/>
        </p:spPr>
        <p:txBody>
          <a:bodyPr wrap="square" rtlCol="0">
            <a:spAutoFit/>
          </a:bodyPr>
          <a:lstStyle/>
          <a:p>
            <a:pPr algn="ctr" defTabSz="914400"/>
            <a:r>
              <a:rPr lang="en-US" sz="2400" b="1" dirty="0">
                <a:solidFill>
                  <a:schemeClr val="bg1">
                    <a:lumMod val="75000"/>
                  </a:schemeClr>
                </a:solidFill>
              </a:rPr>
              <a:t>Quality Estimation based on</a:t>
            </a:r>
            <a:r>
              <a:rPr lang="en-US" sz="2400" b="1" dirty="0">
                <a:solidFill>
                  <a:prstClr val="black"/>
                </a:solidFill>
              </a:rPr>
              <a:t> </a:t>
            </a:r>
          </a:p>
          <a:p>
            <a:pPr algn="ctr" defTabSz="914400"/>
            <a:r>
              <a:rPr lang="en-US" sz="2400" b="1" dirty="0">
                <a:solidFill>
                  <a:prstClr val="black"/>
                </a:solidFill>
              </a:rPr>
              <a:t>Expert-Provided Labels</a:t>
            </a:r>
          </a:p>
        </p:txBody>
      </p:sp>
      <p:pic>
        <p:nvPicPr>
          <p:cNvPr id="5" name="Picture 4"/>
          <p:cNvPicPr>
            <a:picLocks noChangeAspect="1"/>
          </p:cNvPicPr>
          <p:nvPr/>
        </p:nvPicPr>
        <p:blipFill>
          <a:blip r:embed="rId3">
            <a:alphaModFix amt="50000"/>
          </a:blip>
          <a:stretch>
            <a:fillRect/>
          </a:stretch>
        </p:blipFill>
        <p:spPr>
          <a:xfrm>
            <a:off x="36359" y="1980132"/>
            <a:ext cx="6223000" cy="4178300"/>
          </a:xfrm>
          <a:prstGeom prst="rect">
            <a:avLst/>
          </a:prstGeom>
        </p:spPr>
      </p:pic>
      <p:pic>
        <p:nvPicPr>
          <p:cNvPr id="7" name="Picture 6"/>
          <p:cNvPicPr>
            <a:picLocks noChangeAspect="1"/>
          </p:cNvPicPr>
          <p:nvPr/>
        </p:nvPicPr>
        <p:blipFill>
          <a:blip r:embed="rId4">
            <a:alphaModFix amt="50000"/>
          </a:blip>
          <a:stretch>
            <a:fillRect/>
          </a:stretch>
        </p:blipFill>
        <p:spPr>
          <a:xfrm>
            <a:off x="8590722" y="1694382"/>
            <a:ext cx="3517900" cy="4749800"/>
          </a:xfrm>
          <a:prstGeom prst="rect">
            <a:avLst/>
          </a:prstGeom>
        </p:spPr>
      </p:pic>
      <p:sp>
        <p:nvSpPr>
          <p:cNvPr id="21" name="Rectangle 20"/>
          <p:cNvSpPr/>
          <p:nvPr/>
        </p:nvSpPr>
        <p:spPr>
          <a:xfrm>
            <a:off x="5621352" y="2373127"/>
            <a:ext cx="2510444" cy="1659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    this paper</a:t>
            </a:r>
          </a:p>
          <a:p>
            <a:r>
              <a:rPr lang="en-US" sz="1600" dirty="0">
                <a:solidFill>
                  <a:schemeClr val="tx1"/>
                </a:solidFill>
              </a:rPr>
              <a:t>0    experiments show</a:t>
            </a:r>
          </a:p>
          <a:p>
            <a:r>
              <a:rPr lang="is-IS" sz="1600" dirty="0">
                <a:solidFill>
                  <a:schemeClr val="tx1"/>
                </a:solidFill>
              </a:rPr>
              <a:t>……</a:t>
            </a:r>
            <a:endParaRPr lang="en-US" sz="1600" dirty="0">
              <a:solidFill>
                <a:schemeClr val="tx1"/>
              </a:solidFill>
            </a:endParaRPr>
          </a:p>
          <a:p>
            <a:r>
              <a:rPr lang="en-US" sz="1600" dirty="0">
                <a:solidFill>
                  <a:schemeClr val="tx1"/>
                </a:solidFill>
              </a:rPr>
              <a:t>1    support vector machine</a:t>
            </a:r>
          </a:p>
          <a:p>
            <a:r>
              <a:rPr lang="en-US" sz="1600" dirty="0">
                <a:solidFill>
                  <a:schemeClr val="tx1"/>
                </a:solidFill>
              </a:rPr>
              <a:t>1    np hard</a:t>
            </a:r>
          </a:p>
          <a:p>
            <a:r>
              <a:rPr lang="is-IS" sz="1600" dirty="0">
                <a:solidFill>
                  <a:schemeClr val="tx1"/>
                </a:solidFill>
              </a:rPr>
              <a:t>……</a:t>
            </a:r>
            <a:endParaRPr lang="en-US" sz="1600" dirty="0">
              <a:solidFill>
                <a:schemeClr val="tx1"/>
              </a:solidFill>
            </a:endParaRPr>
          </a:p>
        </p:txBody>
      </p:sp>
      <p:sp>
        <p:nvSpPr>
          <p:cNvPr id="22" name="Down Arrow 21"/>
          <p:cNvSpPr/>
          <p:nvPr/>
        </p:nvSpPr>
        <p:spPr>
          <a:xfrm rot="16200000">
            <a:off x="6726187" y="2325299"/>
            <a:ext cx="399797" cy="3005264"/>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12" name="内容占位符 2"/>
          <p:cNvSpPr txBox="1">
            <a:spLocks/>
          </p:cNvSpPr>
          <p:nvPr/>
        </p:nvSpPr>
        <p:spPr>
          <a:xfrm>
            <a:off x="3457242" y="2800314"/>
            <a:ext cx="7476671" cy="1839911"/>
          </a:xfrm>
          <a:prstGeom prst="rect">
            <a:avLst/>
          </a:prstGeom>
          <a:solidFill>
            <a:schemeClr val="bg1"/>
          </a:solidFill>
          <a:effectLst>
            <a:outerShdw blurRad="50800" dist="76200" dir="2700000" algn="tl" rotWithShape="0">
              <a:prstClr val="black">
                <a:alpha val="40000"/>
              </a:prstClr>
            </a:outerShdw>
          </a:effectLst>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300 </a:t>
            </a:r>
            <a:r>
              <a:rPr lang="en-US" altLang="zh-CN" sz="2400" i="1" dirty="0">
                <a:latin typeface="Helvetica" charset="0"/>
                <a:ea typeface="Helvetica" charset="0"/>
                <a:cs typeface="Helvetica" charset="0"/>
              </a:rPr>
              <a:t>well-designed</a:t>
            </a:r>
            <a:r>
              <a:rPr lang="en-US" altLang="zh-CN" sz="2400" b="1" i="1" dirty="0">
                <a:latin typeface="Helvetica" charset="0"/>
                <a:ea typeface="Helvetica" charset="0"/>
                <a:cs typeface="Helvetica" charset="0"/>
              </a:rPr>
              <a:t> </a:t>
            </a:r>
            <a:r>
              <a:rPr lang="en-US" altLang="zh-CN" sz="2400" dirty="0">
                <a:latin typeface="Helvetica" charset="0"/>
                <a:ea typeface="Helvetica" charset="0"/>
                <a:cs typeface="Helvetica" charset="0"/>
              </a:rPr>
              <a:t>binary labels for ~1GB input</a:t>
            </a:r>
          </a:p>
          <a:p>
            <a:r>
              <a:rPr lang="en-US" altLang="zh-CN" sz="2400" dirty="0">
                <a:latin typeface="Helvetica" charset="0"/>
                <a:ea typeface="Helvetica" charset="0"/>
                <a:cs typeface="Helvetica" charset="0"/>
              </a:rPr>
              <a:t>Labeling 300 phrases is an easy task</a:t>
            </a:r>
          </a:p>
          <a:p>
            <a:r>
              <a:rPr lang="en-US" altLang="zh-CN" sz="2400" dirty="0">
                <a:latin typeface="Helvetica" charset="0"/>
                <a:ea typeface="Helvetica" charset="0"/>
                <a:cs typeface="Helvetica" charset="0"/>
              </a:rPr>
              <a:t>But knowing which 300 phrases </a:t>
            </a:r>
            <a:r>
              <a:rPr lang="en-US" altLang="zh-CN" sz="2400" b="1" dirty="0">
                <a:latin typeface="Helvetica" charset="0"/>
                <a:ea typeface="Helvetica" charset="0"/>
                <a:cs typeface="Helvetica" charset="0"/>
              </a:rPr>
              <a:t>from millions of candidate phrases</a:t>
            </a:r>
            <a:r>
              <a:rPr lang="en-US" altLang="zh-CN" sz="2400" dirty="0">
                <a:latin typeface="Helvetica" charset="0"/>
                <a:ea typeface="Helvetica" charset="0"/>
                <a:cs typeface="Helvetica" charset="0"/>
              </a:rPr>
              <a:t> to be labeled is a problem</a:t>
            </a:r>
          </a:p>
        </p:txBody>
      </p:sp>
    </p:spTree>
    <p:extLst>
      <p:ext uri="{BB962C8B-B14F-4D97-AF65-F5344CB8AC3E}">
        <p14:creationId xmlns:p14="http://schemas.microsoft.com/office/powerpoint/2010/main" val="21355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AutoPhrase</a:t>
            </a:r>
            <a:r>
              <a:rPr lang="en-US" b="1" dirty="0"/>
              <a:t> </a:t>
            </a:r>
            <a:r>
              <a:rPr lang="en-US" dirty="0"/>
              <a:t>(TKDE’18): Automated Phrase Mining without Expert Labels</a:t>
            </a:r>
          </a:p>
        </p:txBody>
      </p:sp>
      <p:sp>
        <p:nvSpPr>
          <p:cNvPr id="4" name="Slide Number Placeholder 3"/>
          <p:cNvSpPr>
            <a:spLocks noGrp="1"/>
          </p:cNvSpPr>
          <p:nvPr>
            <p:ph type="sldNum" sz="quarter" idx="12"/>
          </p:nvPr>
        </p:nvSpPr>
        <p:spPr/>
        <p:txBody>
          <a:bodyPr/>
          <a:lstStyle/>
          <a:p>
            <a:fld id="{5F56DFE6-1268-BF4E-85E8-8E7123343B70}" type="slidenum">
              <a:rPr lang="en-US" smtClean="0"/>
              <a:t>11</a:t>
            </a:fld>
            <a:endParaRPr lang="en-US"/>
          </a:p>
        </p:txBody>
      </p:sp>
      <p:sp>
        <p:nvSpPr>
          <p:cNvPr id="26" name="TextBox 25"/>
          <p:cNvSpPr txBox="1"/>
          <p:nvPr/>
        </p:nvSpPr>
        <p:spPr>
          <a:xfrm>
            <a:off x="5421073" y="4059941"/>
            <a:ext cx="3266533" cy="1200329"/>
          </a:xfrm>
          <a:prstGeom prst="rect">
            <a:avLst/>
          </a:prstGeom>
          <a:noFill/>
        </p:spPr>
        <p:txBody>
          <a:bodyPr wrap="square" rtlCol="0">
            <a:spAutoFit/>
          </a:bodyPr>
          <a:lstStyle/>
          <a:p>
            <a:pPr algn="ctr" defTabSz="914400"/>
            <a:r>
              <a:rPr lang="en-US" sz="2400" b="1" dirty="0">
                <a:solidFill>
                  <a:schemeClr val="bg1">
                    <a:lumMod val="75000"/>
                  </a:schemeClr>
                </a:solidFill>
              </a:rPr>
              <a:t>Quality Estimation based on</a:t>
            </a:r>
            <a:r>
              <a:rPr lang="en-US" sz="2400" b="1" dirty="0">
                <a:solidFill>
                  <a:prstClr val="black"/>
                </a:solidFill>
              </a:rPr>
              <a:t> </a:t>
            </a:r>
          </a:p>
          <a:p>
            <a:pPr algn="ctr" defTabSz="914400"/>
            <a:r>
              <a:rPr lang="en-US" sz="2400" b="1" dirty="0">
                <a:solidFill>
                  <a:prstClr val="black"/>
                </a:solidFill>
              </a:rPr>
              <a:t>Knowledge Bases</a:t>
            </a:r>
          </a:p>
        </p:txBody>
      </p:sp>
      <p:sp>
        <p:nvSpPr>
          <p:cNvPr id="49" name="Down Arrow 48"/>
          <p:cNvSpPr/>
          <p:nvPr/>
        </p:nvSpPr>
        <p:spPr>
          <a:xfrm rot="16200000">
            <a:off x="6854442" y="2453517"/>
            <a:ext cx="399797" cy="2743989"/>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pic>
        <p:nvPicPr>
          <p:cNvPr id="9" name="Picture 8"/>
          <p:cNvPicPr>
            <a:picLocks noChangeAspect="1"/>
          </p:cNvPicPr>
          <p:nvPr/>
        </p:nvPicPr>
        <p:blipFill>
          <a:blip r:embed="rId3">
            <a:alphaModFix/>
          </a:blip>
          <a:stretch>
            <a:fillRect/>
          </a:stretch>
        </p:blipFill>
        <p:spPr>
          <a:xfrm>
            <a:off x="6331065" y="2468408"/>
            <a:ext cx="1307269" cy="1198994"/>
          </a:xfrm>
          <a:prstGeom prst="rect">
            <a:avLst/>
          </a:prstGeom>
        </p:spPr>
      </p:pic>
      <p:pic>
        <p:nvPicPr>
          <p:cNvPr id="18" name="Picture 17"/>
          <p:cNvPicPr>
            <a:picLocks noChangeAspect="1"/>
          </p:cNvPicPr>
          <p:nvPr/>
        </p:nvPicPr>
        <p:blipFill>
          <a:blip r:embed="rId4">
            <a:alphaModFix amt="50000"/>
          </a:blip>
          <a:stretch>
            <a:fillRect/>
          </a:stretch>
        </p:blipFill>
        <p:spPr>
          <a:xfrm>
            <a:off x="36359" y="1980132"/>
            <a:ext cx="6223000" cy="4178300"/>
          </a:xfrm>
          <a:prstGeom prst="rect">
            <a:avLst/>
          </a:prstGeom>
        </p:spPr>
      </p:pic>
      <p:pic>
        <p:nvPicPr>
          <p:cNvPr id="19" name="Picture 18"/>
          <p:cNvPicPr>
            <a:picLocks noChangeAspect="1"/>
          </p:cNvPicPr>
          <p:nvPr/>
        </p:nvPicPr>
        <p:blipFill>
          <a:blip r:embed="rId5">
            <a:alphaModFix amt="50000"/>
          </a:blip>
          <a:stretch>
            <a:fillRect/>
          </a:stretch>
        </p:blipFill>
        <p:spPr>
          <a:xfrm>
            <a:off x="8590722" y="1694382"/>
            <a:ext cx="3517900" cy="4749800"/>
          </a:xfrm>
          <a:prstGeom prst="rect">
            <a:avLst/>
          </a:prstGeom>
        </p:spPr>
      </p:pic>
    </p:spTree>
    <p:extLst>
      <p:ext uri="{BB962C8B-B14F-4D97-AF65-F5344CB8AC3E}">
        <p14:creationId xmlns:p14="http://schemas.microsoft.com/office/powerpoint/2010/main" val="41285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9"/>
          <p:cNvSpPr/>
          <p:nvPr/>
        </p:nvSpPr>
        <p:spPr>
          <a:xfrm>
            <a:off x="3695524" y="3475915"/>
            <a:ext cx="1457984" cy="457308"/>
          </a:xfrm>
          <a:custGeom>
            <a:avLst/>
            <a:gdLst>
              <a:gd name="connsiteX0" fmla="*/ 1241 w 1404076"/>
              <a:gd name="connsiteY0" fmla="*/ 168301 h 364866"/>
              <a:gd name="connsiteX1" fmla="*/ 346774 w 1404076"/>
              <a:gd name="connsiteY1" fmla="*/ 54528 h 364866"/>
              <a:gd name="connsiteX2" fmla="*/ 645956 w 1404076"/>
              <a:gd name="connsiteY2" fmla="*/ 3962 h 364866"/>
              <a:gd name="connsiteX3" fmla="*/ 999917 w 1404076"/>
              <a:gd name="connsiteY3" fmla="*/ 16604 h 364866"/>
              <a:gd name="connsiteX4" fmla="*/ 1400230 w 1404076"/>
              <a:gd name="connsiteY4" fmla="*/ 121949 h 364866"/>
              <a:gd name="connsiteX5" fmla="*/ 1185325 w 1404076"/>
              <a:gd name="connsiteY5" fmla="*/ 269433 h 364866"/>
              <a:gd name="connsiteX6" fmla="*/ 902999 w 1404076"/>
              <a:gd name="connsiteY6" fmla="*/ 353710 h 364866"/>
              <a:gd name="connsiteX7" fmla="*/ 624887 w 1404076"/>
              <a:gd name="connsiteY7" fmla="*/ 362137 h 364866"/>
              <a:gd name="connsiteX8" fmla="*/ 414195 w 1404076"/>
              <a:gd name="connsiteY8" fmla="*/ 336854 h 364866"/>
              <a:gd name="connsiteX9" fmla="*/ 237215 w 1404076"/>
              <a:gd name="connsiteY9" fmla="*/ 282075 h 364866"/>
              <a:gd name="connsiteX10" fmla="*/ 1241 w 1404076"/>
              <a:gd name="connsiteY10" fmla="*/ 168301 h 36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4076" h="364866">
                <a:moveTo>
                  <a:pt x="1241" y="168301"/>
                </a:moveTo>
                <a:cubicBezTo>
                  <a:pt x="19501" y="130377"/>
                  <a:pt x="239322" y="81918"/>
                  <a:pt x="346774" y="54528"/>
                </a:cubicBezTo>
                <a:cubicBezTo>
                  <a:pt x="454226" y="27138"/>
                  <a:pt x="537099" y="10283"/>
                  <a:pt x="645956" y="3962"/>
                </a:cubicBezTo>
                <a:cubicBezTo>
                  <a:pt x="754813" y="-2359"/>
                  <a:pt x="874205" y="-3061"/>
                  <a:pt x="999917" y="16604"/>
                </a:cubicBezTo>
                <a:cubicBezTo>
                  <a:pt x="1125629" y="36268"/>
                  <a:pt x="1369329" y="79811"/>
                  <a:pt x="1400230" y="121949"/>
                </a:cubicBezTo>
                <a:cubicBezTo>
                  <a:pt x="1431131" y="164087"/>
                  <a:pt x="1268197" y="230806"/>
                  <a:pt x="1185325" y="269433"/>
                </a:cubicBezTo>
                <a:cubicBezTo>
                  <a:pt x="1102453" y="308060"/>
                  <a:pt x="996405" y="338259"/>
                  <a:pt x="902999" y="353710"/>
                </a:cubicBezTo>
                <a:cubicBezTo>
                  <a:pt x="809593" y="369161"/>
                  <a:pt x="706354" y="364946"/>
                  <a:pt x="624887" y="362137"/>
                </a:cubicBezTo>
                <a:cubicBezTo>
                  <a:pt x="543420" y="359328"/>
                  <a:pt x="478807" y="350198"/>
                  <a:pt x="414195" y="336854"/>
                </a:cubicBezTo>
                <a:cubicBezTo>
                  <a:pt x="349583" y="323510"/>
                  <a:pt x="303231" y="309465"/>
                  <a:pt x="237215" y="282075"/>
                </a:cubicBezTo>
                <a:cubicBezTo>
                  <a:pt x="171199" y="254685"/>
                  <a:pt x="-17019" y="206225"/>
                  <a:pt x="1241" y="168301"/>
                </a:cubicBezTo>
                <a:close/>
              </a:path>
            </a:pathLst>
          </a:custGeom>
          <a:pattFill prst="pct25">
            <a:fgClr>
              <a:srgbClr val="FF00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err="1"/>
              <a:t>AutoPhrase</a:t>
            </a:r>
            <a:r>
              <a:rPr lang="en-US" b="1" dirty="0"/>
              <a:t> </a:t>
            </a:r>
            <a:r>
              <a:rPr lang="en-US" dirty="0"/>
              <a:t>(TKDE’18): </a:t>
            </a:r>
            <a:br>
              <a:rPr lang="en-US" dirty="0"/>
            </a:br>
            <a:r>
              <a:rPr lang="en-US" dirty="0"/>
              <a:t>Distant Supervision &amp; its Challenges</a:t>
            </a:r>
          </a:p>
        </p:txBody>
      </p:sp>
      <p:sp>
        <p:nvSpPr>
          <p:cNvPr id="4" name="Slide Number Placeholder 3"/>
          <p:cNvSpPr>
            <a:spLocks noGrp="1"/>
          </p:cNvSpPr>
          <p:nvPr>
            <p:ph type="sldNum" sz="quarter" idx="12"/>
          </p:nvPr>
        </p:nvSpPr>
        <p:spPr/>
        <p:txBody>
          <a:bodyPr/>
          <a:lstStyle/>
          <a:p>
            <a:fld id="{5F56DFE6-1268-BF4E-85E8-8E7123343B70}" type="slidenum">
              <a:rPr lang="en-US" smtClean="0"/>
              <a:t>12</a:t>
            </a:fld>
            <a:endParaRPr lang="en-US"/>
          </a:p>
        </p:txBody>
      </p:sp>
      <p:sp>
        <p:nvSpPr>
          <p:cNvPr id="8" name="Oval 7"/>
          <p:cNvSpPr/>
          <p:nvPr/>
        </p:nvSpPr>
        <p:spPr>
          <a:xfrm rot="5400000">
            <a:off x="2841257" y="3466733"/>
            <a:ext cx="3240506" cy="3268980"/>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5400000">
            <a:off x="3345245" y="1771662"/>
            <a:ext cx="2130038" cy="220319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p:cNvSpPr txBox="1">
            <a:spLocks/>
          </p:cNvSpPr>
          <p:nvPr/>
        </p:nvSpPr>
        <p:spPr>
          <a:xfrm>
            <a:off x="3471441" y="2504036"/>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FF0000"/>
                </a:solidFill>
                <a:latin typeface="Helvetica" charset="0"/>
                <a:ea typeface="Helvetica" charset="0"/>
                <a:cs typeface="Helvetica" charset="0"/>
              </a:rPr>
              <a:t>“High-Quality”</a:t>
            </a:r>
          </a:p>
          <a:p>
            <a:pPr marL="0" indent="0" algn="ctr">
              <a:buNone/>
            </a:pPr>
            <a:r>
              <a:rPr lang="en-US" dirty="0">
                <a:solidFill>
                  <a:srgbClr val="FF0000"/>
                </a:solidFill>
                <a:latin typeface="Helvetica" charset="0"/>
                <a:ea typeface="Helvetica" charset="0"/>
                <a:cs typeface="Helvetica" charset="0"/>
              </a:rPr>
              <a:t>Phrases</a:t>
            </a:r>
          </a:p>
        </p:txBody>
      </p:sp>
      <p:sp>
        <p:nvSpPr>
          <p:cNvPr id="25" name="Content Placeholder 2"/>
          <p:cNvSpPr txBox="1">
            <a:spLocks/>
          </p:cNvSpPr>
          <p:nvPr/>
        </p:nvSpPr>
        <p:spPr>
          <a:xfrm>
            <a:off x="3394731" y="4751761"/>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0070C0"/>
                </a:solidFill>
                <a:latin typeface="Helvetica" charset="0"/>
                <a:ea typeface="Helvetica" charset="0"/>
                <a:cs typeface="Helvetica" charset="0"/>
              </a:rPr>
              <a:t>Candidate Phrases</a:t>
            </a:r>
          </a:p>
        </p:txBody>
      </p:sp>
      <p:sp>
        <p:nvSpPr>
          <p:cNvPr id="31" name="TextBox 30"/>
          <p:cNvSpPr txBox="1"/>
          <p:nvPr/>
        </p:nvSpPr>
        <p:spPr>
          <a:xfrm>
            <a:off x="63283" y="3213253"/>
            <a:ext cx="2495097" cy="830997"/>
          </a:xfrm>
          <a:prstGeom prst="rect">
            <a:avLst/>
          </a:prstGeom>
          <a:noFill/>
        </p:spPr>
        <p:txBody>
          <a:bodyPr wrap="square" rtlCol="0">
            <a:spAutoFit/>
          </a:bodyPr>
          <a:lstStyle/>
          <a:p>
            <a:pPr algn="ctr"/>
            <a:r>
              <a:rPr lang="en-US" altLang="zh-CN" sz="2400" b="1" dirty="0">
                <a:solidFill>
                  <a:srgbClr val="000000"/>
                </a:solidFill>
                <a:latin typeface="Helvetica" charset="0"/>
                <a:ea typeface="Helvetica" charset="0"/>
                <a:cs typeface="Helvetica" charset="0"/>
              </a:rPr>
              <a:t>Knowledge Bases</a:t>
            </a:r>
            <a:endParaRPr lang="en-US" sz="2400" b="1" dirty="0">
              <a:solidFill>
                <a:srgbClr val="000000"/>
              </a:solidFill>
              <a:latin typeface="Helvetica" charset="0"/>
              <a:ea typeface="Helvetica" charset="0"/>
              <a:cs typeface="Helvetica" charset="0"/>
            </a:endParaRPr>
          </a:p>
        </p:txBody>
      </p:sp>
      <p:sp>
        <p:nvSpPr>
          <p:cNvPr id="34" name="TextBox 33"/>
          <p:cNvSpPr txBox="1"/>
          <p:nvPr/>
        </p:nvSpPr>
        <p:spPr>
          <a:xfrm>
            <a:off x="284273" y="5958627"/>
            <a:ext cx="1987366" cy="830997"/>
          </a:xfrm>
          <a:prstGeom prst="rect">
            <a:avLst/>
          </a:prstGeom>
          <a:noFill/>
        </p:spPr>
        <p:txBody>
          <a:bodyPr wrap="square" rtlCol="0">
            <a:spAutoFit/>
          </a:bodyPr>
          <a:lstStyle/>
          <a:p>
            <a:pPr algn="ctr" defTabSz="914400"/>
            <a:r>
              <a:rPr lang="en-US" sz="2400" b="1" dirty="0">
                <a:solidFill>
                  <a:prstClr val="black"/>
                </a:solidFill>
              </a:rPr>
              <a:t>Input Raw Corpus</a:t>
            </a:r>
          </a:p>
        </p:txBody>
      </p:sp>
      <p:grpSp>
        <p:nvGrpSpPr>
          <p:cNvPr id="7" name="Group 6"/>
          <p:cNvGrpSpPr/>
          <p:nvPr/>
        </p:nvGrpSpPr>
        <p:grpSpPr>
          <a:xfrm>
            <a:off x="7292108" y="2573548"/>
            <a:ext cx="2880145" cy="609600"/>
            <a:chOff x="7055530" y="2312700"/>
            <a:chExt cx="2880145" cy="609600"/>
          </a:xfrm>
        </p:grpSpPr>
        <p:sp>
          <p:nvSpPr>
            <p:cNvPr id="16" name="Rounded Rectangle 15"/>
            <p:cNvSpPr/>
            <p:nvPr/>
          </p:nvSpPr>
          <p:spPr>
            <a:xfrm>
              <a:off x="7055530" y="2312700"/>
              <a:ext cx="274706"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440578" y="2386667"/>
              <a:ext cx="2495097" cy="461665"/>
            </a:xfrm>
            <a:prstGeom prst="rect">
              <a:avLst/>
            </a:prstGeom>
            <a:noFill/>
          </p:spPr>
          <p:txBody>
            <a:bodyPr wrap="square" rtlCol="0">
              <a:spAutoFit/>
            </a:bodyPr>
            <a:lstStyle/>
            <a:p>
              <a:pPr algn="ctr"/>
              <a:r>
                <a:rPr lang="en-US" altLang="zh-CN" sz="2400" b="1" dirty="0">
                  <a:solidFill>
                    <a:srgbClr val="FF0000"/>
                  </a:solidFill>
                  <a:latin typeface="Helvetica" charset="0"/>
                  <a:ea typeface="Helvetica" charset="0"/>
                  <a:cs typeface="Helvetica" charset="0"/>
                </a:rPr>
                <a:t>Positive Pool</a:t>
              </a:r>
              <a:endParaRPr lang="en-US" sz="2400" b="1" dirty="0">
                <a:solidFill>
                  <a:srgbClr val="FF0000"/>
                </a:solidFill>
                <a:latin typeface="Helvetica" charset="0"/>
                <a:ea typeface="Helvetica" charset="0"/>
                <a:cs typeface="Helvetica" charset="0"/>
              </a:endParaRPr>
            </a:p>
          </p:txBody>
        </p:sp>
      </p:grpSp>
      <p:cxnSp>
        <p:nvCxnSpPr>
          <p:cNvPr id="46" name="Straight Arrow Connector 45"/>
          <p:cNvCxnSpPr/>
          <p:nvPr/>
        </p:nvCxnSpPr>
        <p:spPr>
          <a:xfrm flipV="1">
            <a:off x="4881917" y="2886511"/>
            <a:ext cx="2160530" cy="79112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2226157" y="4917860"/>
            <a:ext cx="498315"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9" name="Right Arrow 48"/>
          <p:cNvSpPr/>
          <p:nvPr/>
        </p:nvSpPr>
        <p:spPr>
          <a:xfrm>
            <a:off x="2190785" y="2703148"/>
            <a:ext cx="498315"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6" name="Picture 25"/>
          <p:cNvPicPr>
            <a:picLocks noChangeAspect="1"/>
          </p:cNvPicPr>
          <p:nvPr/>
        </p:nvPicPr>
        <p:blipFill>
          <a:blip r:embed="rId3">
            <a:alphaModFix/>
          </a:blip>
          <a:stretch>
            <a:fillRect/>
          </a:stretch>
        </p:blipFill>
        <p:spPr>
          <a:xfrm>
            <a:off x="656820" y="1870881"/>
            <a:ext cx="1307269" cy="1198994"/>
          </a:xfrm>
          <a:prstGeom prst="rect">
            <a:avLst/>
          </a:prstGeom>
        </p:spPr>
      </p:pic>
      <p:pic>
        <p:nvPicPr>
          <p:cNvPr id="27" name="Picture 26"/>
          <p:cNvPicPr>
            <a:picLocks noChangeAspect="1"/>
          </p:cNvPicPr>
          <p:nvPr/>
        </p:nvPicPr>
        <p:blipFill rotWithShape="1">
          <a:blip r:embed="rId4">
            <a:biLevel thresh="50000"/>
            <a:alphaModFix amt="85000"/>
          </a:blip>
          <a:srcRect l="30225" t="44797" r="38504" b="12623"/>
          <a:stretch/>
        </p:blipFill>
        <p:spPr>
          <a:xfrm>
            <a:off x="529806" y="4518778"/>
            <a:ext cx="1493611" cy="1206316"/>
          </a:xfrm>
          <a:prstGeom prst="rect">
            <a:avLst/>
          </a:prstGeom>
        </p:spPr>
      </p:pic>
      <p:sp>
        <p:nvSpPr>
          <p:cNvPr id="3" name="Rectangle 2"/>
          <p:cNvSpPr/>
          <p:nvPr/>
        </p:nvSpPr>
        <p:spPr>
          <a:xfrm>
            <a:off x="6783874" y="5131831"/>
            <a:ext cx="3757197" cy="1200329"/>
          </a:xfrm>
          <a:prstGeom prst="rect">
            <a:avLst/>
          </a:prstGeom>
        </p:spPr>
        <p:txBody>
          <a:bodyPr wrap="square">
            <a:spAutoFit/>
          </a:bodyPr>
          <a:lstStyle/>
          <a:p>
            <a:pPr algn="ctr"/>
            <a:r>
              <a:rPr lang="en-US" sz="2400" dirty="0">
                <a:latin typeface="Helvetica" charset="0"/>
                <a:ea typeface="Helvetica" charset="0"/>
                <a:cs typeface="Helvetica" charset="0"/>
              </a:rPr>
              <a:t>There is no mention about “low-quality” phrases in </a:t>
            </a:r>
            <a:r>
              <a:rPr lang="en-US" sz="2400">
                <a:latin typeface="Helvetica" charset="0"/>
                <a:ea typeface="Helvetica" charset="0"/>
                <a:cs typeface="Helvetica" charset="0"/>
              </a:rPr>
              <a:t>knowledge bases</a:t>
            </a:r>
            <a:endParaRPr lang="en-US" sz="2400" dirty="0">
              <a:latin typeface="Helvetica" charset="0"/>
              <a:ea typeface="Helvetica" charset="0"/>
              <a:cs typeface="Helvetica" charset="0"/>
            </a:endParaRPr>
          </a:p>
        </p:txBody>
      </p:sp>
      <p:pic>
        <p:nvPicPr>
          <p:cNvPr id="28" name="Picture 2"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9250" y="5243060"/>
            <a:ext cx="1089100" cy="1089100"/>
          </a:xfrm>
          <a:prstGeom prst="rect">
            <a:avLst/>
          </a:prstGeom>
          <a:noFill/>
          <a:extLst>
            <a:ext uri="{909E8E84-426E-40DD-AFC4-6F175D3DCCD1}">
              <a14:hiddenFill xmlns:a14="http://schemas.microsoft.com/office/drawing/2010/main">
                <a:solidFill>
                  <a:srgbClr val="FFFFFF"/>
                </a:solidFill>
              </a14:hiddenFill>
            </a:ext>
          </a:extLst>
        </p:spPr>
      </p:pic>
      <p:sp>
        <p:nvSpPr>
          <p:cNvPr id="29" name="内容占位符 2"/>
          <p:cNvSpPr txBox="1">
            <a:spLocks/>
          </p:cNvSpPr>
          <p:nvPr/>
        </p:nvSpPr>
        <p:spPr>
          <a:xfrm>
            <a:off x="7152789" y="1762599"/>
            <a:ext cx="3954379" cy="850881"/>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 </a:t>
            </a:r>
            <a:r>
              <a:rPr lang="en-US" altLang="zh-CN" sz="2400" b="1" i="1" dirty="0">
                <a:latin typeface="Helvetica" charset="0"/>
                <a:ea typeface="Helvetica" charset="0"/>
                <a:cs typeface="Helvetica" charset="0"/>
              </a:rPr>
              <a:t>free</a:t>
            </a:r>
            <a:r>
              <a:rPr lang="en-US" altLang="zh-CN" sz="2400" dirty="0">
                <a:latin typeface="Helvetica" charset="0"/>
                <a:ea typeface="Helvetica" charset="0"/>
                <a:cs typeface="Helvetica" charset="0"/>
              </a:rPr>
              <a:t>, clean pool of high-quality phrases</a:t>
            </a:r>
          </a:p>
        </p:txBody>
      </p:sp>
      <p:sp>
        <p:nvSpPr>
          <p:cNvPr id="44" name="内容占位符 2"/>
          <p:cNvSpPr txBox="1">
            <a:spLocks/>
          </p:cNvSpPr>
          <p:nvPr/>
        </p:nvSpPr>
        <p:spPr>
          <a:xfrm>
            <a:off x="7152789" y="3279128"/>
            <a:ext cx="4586130" cy="1702648"/>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a:spcBef>
                <a:spcPts val="0"/>
              </a:spcBef>
            </a:pPr>
            <a:r>
              <a:rPr lang="en-US" altLang="zh-CN" sz="2400" dirty="0">
                <a:latin typeface="Helvetica" charset="0"/>
                <a:ea typeface="Helvetica" charset="0"/>
                <a:cs typeface="Helvetica" charset="0"/>
              </a:rPr>
              <a:t>Knowledge bases are usually </a:t>
            </a:r>
            <a:r>
              <a:rPr lang="en-US" altLang="zh-CN" sz="2400" b="1" i="1" dirty="0">
                <a:latin typeface="Helvetica" charset="0"/>
                <a:ea typeface="Helvetica" charset="0"/>
                <a:cs typeface="Helvetica" charset="0"/>
              </a:rPr>
              <a:t>incomplete</a:t>
            </a:r>
          </a:p>
          <a:p>
            <a:pPr marL="276219" lvl="1" indent="355269">
              <a:spcBef>
                <a:spcPts val="0"/>
              </a:spcBef>
            </a:pPr>
            <a:r>
              <a:rPr lang="en-US" altLang="zh-CN" sz="2000" dirty="0">
                <a:latin typeface="Helvetica" charset="0"/>
                <a:ea typeface="Helvetica" charset="0"/>
                <a:cs typeface="Helvetica" charset="0"/>
              </a:rPr>
              <a:t>Much more phrases to be discovered from candidates</a:t>
            </a:r>
          </a:p>
        </p:txBody>
      </p:sp>
    </p:spTree>
    <p:extLst>
      <p:ext uri="{BB962C8B-B14F-4D97-AF65-F5344CB8AC3E}">
        <p14:creationId xmlns:p14="http://schemas.microsoft.com/office/powerpoint/2010/main" val="3713287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p:bldP spid="29" grpId="0"/>
      <p:bldP spid="44" grpId="0"/>
      <p:bldP spid="4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AutoPhrase</a:t>
            </a:r>
            <a:r>
              <a:rPr lang="en-US" b="1" dirty="0"/>
              <a:t> </a:t>
            </a:r>
            <a:r>
              <a:rPr lang="en-US" dirty="0"/>
              <a:t>(TKDE’18): Negative Sampling from Noisy Negative Pool</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13</a:t>
            </a:fld>
            <a:endParaRPr lang="en-US"/>
          </a:p>
        </p:txBody>
      </p:sp>
      <p:sp>
        <p:nvSpPr>
          <p:cNvPr id="5" name="Freeform 4"/>
          <p:cNvSpPr/>
          <p:nvPr/>
        </p:nvSpPr>
        <p:spPr>
          <a:xfrm>
            <a:off x="747507" y="3527185"/>
            <a:ext cx="3266881" cy="3070744"/>
          </a:xfrm>
          <a:custGeom>
            <a:avLst/>
            <a:gdLst>
              <a:gd name="connsiteX0" fmla="*/ 858903 w 3266881"/>
              <a:gd name="connsiteY0" fmla="*/ 15726 h 3070744"/>
              <a:gd name="connsiteX1" fmla="*/ 1138821 w 3266881"/>
              <a:gd name="connsiteY1" fmla="*/ 221000 h 3070744"/>
              <a:gd name="connsiteX2" fmla="*/ 1549368 w 3266881"/>
              <a:gd name="connsiteY2" fmla="*/ 314306 h 3070744"/>
              <a:gd name="connsiteX3" fmla="*/ 1941254 w 3266881"/>
              <a:gd name="connsiteY3" fmla="*/ 258322 h 3070744"/>
              <a:gd name="connsiteX4" fmla="*/ 2146527 w 3266881"/>
              <a:gd name="connsiteY4" fmla="*/ 146355 h 3070744"/>
              <a:gd name="connsiteX5" fmla="*/ 2351801 w 3266881"/>
              <a:gd name="connsiteY5" fmla="*/ 34387 h 3070744"/>
              <a:gd name="connsiteX6" fmla="*/ 2631719 w 3266881"/>
              <a:gd name="connsiteY6" fmla="*/ 183677 h 3070744"/>
              <a:gd name="connsiteX7" fmla="*/ 2874315 w 3266881"/>
              <a:gd name="connsiteY7" fmla="*/ 444934 h 3070744"/>
              <a:gd name="connsiteX8" fmla="*/ 3004944 w 3266881"/>
              <a:gd name="connsiteY8" fmla="*/ 631547 h 3070744"/>
              <a:gd name="connsiteX9" fmla="*/ 3154233 w 3266881"/>
              <a:gd name="connsiteY9" fmla="*/ 948787 h 3070744"/>
              <a:gd name="connsiteX10" fmla="*/ 3266201 w 3266881"/>
              <a:gd name="connsiteY10" fmla="*/ 1415318 h 3070744"/>
              <a:gd name="connsiteX11" fmla="*/ 3191556 w 3266881"/>
              <a:gd name="connsiteY11" fmla="*/ 1863187 h 3070744"/>
              <a:gd name="connsiteX12" fmla="*/ 3004944 w 3266881"/>
              <a:gd name="connsiteY12" fmla="*/ 2329718 h 3070744"/>
              <a:gd name="connsiteX13" fmla="*/ 2743687 w 3266881"/>
              <a:gd name="connsiteY13" fmla="*/ 2665620 h 3070744"/>
              <a:gd name="connsiteX14" fmla="*/ 2090544 w 3266881"/>
              <a:gd name="connsiteY14" fmla="*/ 3020183 h 3070744"/>
              <a:gd name="connsiteX15" fmla="*/ 1306772 w 3266881"/>
              <a:gd name="connsiteY15" fmla="*/ 3038845 h 3070744"/>
              <a:gd name="connsiteX16" fmla="*/ 653629 w 3266881"/>
              <a:gd name="connsiteY16" fmla="*/ 2740265 h 3070744"/>
              <a:gd name="connsiteX17" fmla="*/ 224421 w 3266881"/>
              <a:gd name="connsiteY17" fmla="*/ 2255073 h 3070744"/>
              <a:gd name="connsiteX18" fmla="*/ 487 w 3266881"/>
              <a:gd name="connsiteY18" fmla="*/ 1471302 h 3070744"/>
              <a:gd name="connsiteX19" fmla="*/ 187099 w 3266881"/>
              <a:gd name="connsiteY19" fmla="*/ 687530 h 3070744"/>
              <a:gd name="connsiteX20" fmla="*/ 858903 w 3266881"/>
              <a:gd name="connsiteY20" fmla="*/ 15726 h 30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66881" h="3070744">
                <a:moveTo>
                  <a:pt x="858903" y="15726"/>
                </a:moveTo>
                <a:cubicBezTo>
                  <a:pt x="1017523" y="-62029"/>
                  <a:pt x="1023744" y="171237"/>
                  <a:pt x="1138821" y="221000"/>
                </a:cubicBezTo>
                <a:cubicBezTo>
                  <a:pt x="1253899" y="270763"/>
                  <a:pt x="1415629" y="308086"/>
                  <a:pt x="1549368" y="314306"/>
                </a:cubicBezTo>
                <a:cubicBezTo>
                  <a:pt x="1683107" y="320526"/>
                  <a:pt x="1841728" y="286314"/>
                  <a:pt x="1941254" y="258322"/>
                </a:cubicBezTo>
                <a:cubicBezTo>
                  <a:pt x="2040780" y="230330"/>
                  <a:pt x="2146527" y="146355"/>
                  <a:pt x="2146527" y="146355"/>
                </a:cubicBezTo>
                <a:cubicBezTo>
                  <a:pt x="2214951" y="109033"/>
                  <a:pt x="2270936" y="28167"/>
                  <a:pt x="2351801" y="34387"/>
                </a:cubicBezTo>
                <a:cubicBezTo>
                  <a:pt x="2432666" y="40607"/>
                  <a:pt x="2544633" y="115253"/>
                  <a:pt x="2631719" y="183677"/>
                </a:cubicBezTo>
                <a:cubicBezTo>
                  <a:pt x="2718805" y="252102"/>
                  <a:pt x="2812111" y="370289"/>
                  <a:pt x="2874315" y="444934"/>
                </a:cubicBezTo>
                <a:cubicBezTo>
                  <a:pt x="2936519" y="519579"/>
                  <a:pt x="2958291" y="547572"/>
                  <a:pt x="3004944" y="631547"/>
                </a:cubicBezTo>
                <a:cubicBezTo>
                  <a:pt x="3051597" y="715522"/>
                  <a:pt x="3110690" y="818159"/>
                  <a:pt x="3154233" y="948787"/>
                </a:cubicBezTo>
                <a:cubicBezTo>
                  <a:pt x="3197776" y="1079415"/>
                  <a:pt x="3259981" y="1262918"/>
                  <a:pt x="3266201" y="1415318"/>
                </a:cubicBezTo>
                <a:cubicBezTo>
                  <a:pt x="3272422" y="1567718"/>
                  <a:pt x="3235099" y="1710787"/>
                  <a:pt x="3191556" y="1863187"/>
                </a:cubicBezTo>
                <a:cubicBezTo>
                  <a:pt x="3148013" y="2015587"/>
                  <a:pt x="3079589" y="2195979"/>
                  <a:pt x="3004944" y="2329718"/>
                </a:cubicBezTo>
                <a:cubicBezTo>
                  <a:pt x="2930299" y="2463457"/>
                  <a:pt x="2896087" y="2550543"/>
                  <a:pt x="2743687" y="2665620"/>
                </a:cubicBezTo>
                <a:cubicBezTo>
                  <a:pt x="2591287" y="2780697"/>
                  <a:pt x="2330030" y="2957979"/>
                  <a:pt x="2090544" y="3020183"/>
                </a:cubicBezTo>
                <a:cubicBezTo>
                  <a:pt x="1851058" y="3082387"/>
                  <a:pt x="1546258" y="3085498"/>
                  <a:pt x="1306772" y="3038845"/>
                </a:cubicBezTo>
                <a:cubicBezTo>
                  <a:pt x="1067286" y="2992192"/>
                  <a:pt x="834021" y="2870894"/>
                  <a:pt x="653629" y="2740265"/>
                </a:cubicBezTo>
                <a:cubicBezTo>
                  <a:pt x="473237" y="2609636"/>
                  <a:pt x="333278" y="2466567"/>
                  <a:pt x="224421" y="2255073"/>
                </a:cubicBezTo>
                <a:cubicBezTo>
                  <a:pt x="115564" y="2043579"/>
                  <a:pt x="6707" y="1732559"/>
                  <a:pt x="487" y="1471302"/>
                </a:cubicBezTo>
                <a:cubicBezTo>
                  <a:pt x="-5733" y="1210045"/>
                  <a:pt x="47140" y="933236"/>
                  <a:pt x="187099" y="687530"/>
                </a:cubicBezTo>
                <a:cubicBezTo>
                  <a:pt x="327058" y="441824"/>
                  <a:pt x="700283" y="93481"/>
                  <a:pt x="858903" y="15726"/>
                </a:cubicBezTo>
                <a:close/>
              </a:path>
            </a:pathLst>
          </a:custGeom>
          <a:pattFill prst="pct20">
            <a:fgClr>
              <a:srgbClr val="74ABDB"/>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rot="5400000">
            <a:off x="766352" y="3314333"/>
            <a:ext cx="3240506" cy="3268980"/>
          </a:xfrm>
          <a:prstGeom prst="ellipse">
            <a:avLst/>
          </a:prstGeom>
          <a:noFill/>
          <a:ln w="190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rot="5400000">
            <a:off x="1270340" y="1619262"/>
            <a:ext cx="2130038" cy="2203193"/>
          </a:xfrm>
          <a:prstGeom prst="ellipse">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p:cNvSpPr txBox="1">
            <a:spLocks/>
          </p:cNvSpPr>
          <p:nvPr/>
        </p:nvSpPr>
        <p:spPr>
          <a:xfrm>
            <a:off x="1396536" y="2351636"/>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FF0000"/>
                </a:solidFill>
                <a:latin typeface="Helvetica" charset="0"/>
                <a:ea typeface="Helvetica" charset="0"/>
                <a:cs typeface="Helvetica" charset="0"/>
              </a:rPr>
              <a:t>“High-Quality”</a:t>
            </a:r>
          </a:p>
          <a:p>
            <a:pPr marL="0" indent="0" algn="ctr">
              <a:buNone/>
            </a:pPr>
            <a:r>
              <a:rPr lang="en-US" dirty="0">
                <a:solidFill>
                  <a:srgbClr val="FF0000"/>
                </a:solidFill>
                <a:latin typeface="Helvetica" charset="0"/>
                <a:ea typeface="Helvetica" charset="0"/>
                <a:cs typeface="Helvetica" charset="0"/>
              </a:rPr>
              <a:t>Phrases</a:t>
            </a:r>
          </a:p>
        </p:txBody>
      </p:sp>
      <p:sp>
        <p:nvSpPr>
          <p:cNvPr id="10" name="Content Placeholder 2"/>
          <p:cNvSpPr txBox="1">
            <a:spLocks/>
          </p:cNvSpPr>
          <p:nvPr/>
        </p:nvSpPr>
        <p:spPr>
          <a:xfrm>
            <a:off x="1319826" y="4599361"/>
            <a:ext cx="2049777" cy="935165"/>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dirty="0">
                <a:solidFill>
                  <a:srgbClr val="0070C0"/>
                </a:solidFill>
                <a:latin typeface="Helvetica" charset="0"/>
                <a:ea typeface="Helvetica" charset="0"/>
                <a:cs typeface="Helvetica" charset="0"/>
              </a:rPr>
              <a:t>Candidate Phrases</a:t>
            </a:r>
          </a:p>
        </p:txBody>
      </p:sp>
      <p:grpSp>
        <p:nvGrpSpPr>
          <p:cNvPr id="16" name="Group 15"/>
          <p:cNvGrpSpPr/>
          <p:nvPr/>
        </p:nvGrpSpPr>
        <p:grpSpPr>
          <a:xfrm>
            <a:off x="5312706" y="3118273"/>
            <a:ext cx="5033686" cy="1101298"/>
            <a:chOff x="6874970" y="5087354"/>
            <a:chExt cx="5033686" cy="1101298"/>
          </a:xfrm>
        </p:grpSpPr>
        <p:sp>
          <p:nvSpPr>
            <p:cNvPr id="17" name="Rounded Rectangle 16"/>
            <p:cNvSpPr/>
            <p:nvPr/>
          </p:nvSpPr>
          <p:spPr>
            <a:xfrm>
              <a:off x="7315164" y="5579052"/>
              <a:ext cx="4593492" cy="609600"/>
            </a:xfrm>
            <a:prstGeom prst="round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7735785" y="5087354"/>
              <a:ext cx="3763795" cy="461665"/>
            </a:xfrm>
            <a:prstGeom prst="rect">
              <a:avLst/>
            </a:prstGeom>
            <a:noFill/>
          </p:spPr>
          <p:txBody>
            <a:bodyPr wrap="square" rtlCol="0">
              <a:spAutoFit/>
            </a:bodyPr>
            <a:lstStyle/>
            <a:p>
              <a:pPr algn="ctr"/>
              <a:r>
                <a:rPr lang="en-US" altLang="zh-CN" sz="2400" b="1" dirty="0">
                  <a:solidFill>
                    <a:srgbClr val="FF0000"/>
                  </a:solidFill>
                  <a:latin typeface="Helvetica" charset="0"/>
                  <a:ea typeface="Helvetica" charset="0"/>
                  <a:cs typeface="Helvetica" charset="0"/>
                </a:rPr>
                <a:t>NOISY</a:t>
              </a:r>
              <a:r>
                <a:rPr lang="en-US" altLang="zh-CN" sz="2400" b="1" dirty="0">
                  <a:solidFill>
                    <a:srgbClr val="0070C0"/>
                  </a:solidFill>
                  <a:latin typeface="Helvetica" charset="0"/>
                  <a:ea typeface="Helvetica" charset="0"/>
                  <a:cs typeface="Helvetica" charset="0"/>
                </a:rPr>
                <a:t> Negative Pool</a:t>
              </a:r>
              <a:endParaRPr lang="en-US" sz="2400" b="1" dirty="0">
                <a:solidFill>
                  <a:srgbClr val="0070C0"/>
                </a:solidFill>
                <a:latin typeface="Helvetica" charset="0"/>
                <a:ea typeface="Helvetica" charset="0"/>
                <a:cs typeface="Helvetica" charset="0"/>
              </a:endParaRPr>
            </a:p>
          </p:txBody>
        </p:sp>
        <p:sp>
          <p:nvSpPr>
            <p:cNvPr id="19" name="Rounded Rectangle 18"/>
            <p:cNvSpPr/>
            <p:nvPr/>
          </p:nvSpPr>
          <p:spPr>
            <a:xfrm>
              <a:off x="6874970" y="5579052"/>
              <a:ext cx="502920"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7315164" y="5569810"/>
              <a:ext cx="97018" cy="614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1" name="Straight Arrow Connector 20"/>
          <p:cNvCxnSpPr/>
          <p:nvPr/>
        </p:nvCxnSpPr>
        <p:spPr>
          <a:xfrm flipV="1">
            <a:off x="2984024" y="2133600"/>
            <a:ext cx="2116716" cy="165228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5273755" y="1771135"/>
            <a:ext cx="523089" cy="614221"/>
            <a:chOff x="4330093" y="2477397"/>
            <a:chExt cx="523089" cy="614221"/>
          </a:xfrm>
        </p:grpSpPr>
        <p:sp>
          <p:nvSpPr>
            <p:cNvPr id="26" name="Rounded Rectangle 25"/>
            <p:cNvSpPr/>
            <p:nvPr/>
          </p:nvSpPr>
          <p:spPr>
            <a:xfrm>
              <a:off x="4330093" y="2482018"/>
              <a:ext cx="502920" cy="609600"/>
            </a:xfrm>
            <a:prstGeom prst="roundRect">
              <a:avLst/>
            </a:prstGeom>
            <a:solidFill>
              <a:srgbClr val="FF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4756164" y="2477397"/>
              <a:ext cx="97018" cy="614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p:cNvSpPr/>
          <p:nvPr/>
        </p:nvSpPr>
        <p:spPr>
          <a:xfrm>
            <a:off x="5752900" y="1456283"/>
            <a:ext cx="5835597" cy="1200329"/>
          </a:xfrm>
          <a:prstGeom prst="rect">
            <a:avLst/>
          </a:prstGeom>
        </p:spPr>
        <p:txBody>
          <a:bodyPr wrap="square">
            <a:spAutoFit/>
          </a:bodyPr>
          <a:lstStyle/>
          <a:p>
            <a:pPr algn="ctr"/>
            <a:r>
              <a:rPr lang="en-US" sz="2400" dirty="0">
                <a:latin typeface="Helvetica" charset="0"/>
                <a:ea typeface="Helvetica" charset="0"/>
                <a:cs typeface="Helvetica" charset="0"/>
              </a:rPr>
              <a:t>What’s the </a:t>
            </a:r>
            <a:r>
              <a:rPr lang="en-US" sz="2400" b="1" i="1" dirty="0">
                <a:latin typeface="Helvetica" charset="0"/>
                <a:ea typeface="Helvetica" charset="0"/>
                <a:cs typeface="Helvetica" charset="0"/>
              </a:rPr>
              <a:t>ratio</a:t>
            </a:r>
            <a:r>
              <a:rPr lang="en-US" sz="2400" dirty="0">
                <a:latin typeface="Helvetica" charset="0"/>
                <a:ea typeface="Helvetica" charset="0"/>
                <a:cs typeface="Helvetica" charset="0"/>
              </a:rPr>
              <a:t> of the # of high-quality phrases </a:t>
            </a:r>
            <a:r>
              <a:rPr lang="en-US" sz="2400" i="1" dirty="0">
                <a:latin typeface="Helvetica" charset="0"/>
                <a:ea typeface="Helvetica" charset="0"/>
                <a:cs typeface="Helvetica" charset="0"/>
              </a:rPr>
              <a:t>to be discovered</a:t>
            </a:r>
            <a:r>
              <a:rPr lang="en-US" sz="2400" dirty="0">
                <a:latin typeface="Helvetica" charset="0"/>
                <a:ea typeface="Helvetica" charset="0"/>
                <a:cs typeface="Helvetica" charset="0"/>
              </a:rPr>
              <a:t> over the # of </a:t>
            </a:r>
            <a:r>
              <a:rPr lang="en-US" sz="2400" i="1" dirty="0">
                <a:latin typeface="Helvetica" charset="0"/>
                <a:ea typeface="Helvetica" charset="0"/>
                <a:cs typeface="Helvetica" charset="0"/>
              </a:rPr>
              <a:t>remaining candidate </a:t>
            </a:r>
            <a:r>
              <a:rPr lang="en-US" sz="2400" dirty="0">
                <a:latin typeface="Helvetica" charset="0"/>
                <a:ea typeface="Helvetica" charset="0"/>
                <a:cs typeface="Helvetica" charset="0"/>
              </a:rPr>
              <a:t>phrases?</a:t>
            </a:r>
          </a:p>
        </p:txBody>
      </p:sp>
      <p:sp>
        <p:nvSpPr>
          <p:cNvPr id="32" name="Rectangle 31"/>
          <p:cNvSpPr/>
          <p:nvPr/>
        </p:nvSpPr>
        <p:spPr>
          <a:xfrm>
            <a:off x="5899136" y="1444199"/>
            <a:ext cx="5477395" cy="1200329"/>
          </a:xfrm>
          <a:prstGeom prst="rect">
            <a:avLst/>
          </a:prstGeom>
          <a:solidFill>
            <a:schemeClr val="bg1"/>
          </a:solidFill>
          <a:effectLst>
            <a:outerShdw blurRad="50800" dist="76200" dir="2700000" algn="tl" rotWithShape="0">
              <a:prstClr val="black">
                <a:alpha val="40000"/>
              </a:prstClr>
            </a:outerShdw>
          </a:effectLst>
        </p:spPr>
        <p:txBody>
          <a:bodyPr wrap="square">
            <a:spAutoFit/>
          </a:bodyPr>
          <a:lstStyle/>
          <a:p>
            <a:pPr algn="ctr"/>
            <a:r>
              <a:rPr lang="en-US" sz="3200" b="1" dirty="0">
                <a:latin typeface="Helvetica" charset="0"/>
                <a:ea typeface="Helvetica" charset="0"/>
                <a:cs typeface="Helvetica" charset="0"/>
              </a:rPr>
              <a:t>~10%</a:t>
            </a:r>
          </a:p>
          <a:p>
            <a:pPr algn="ctr"/>
            <a:r>
              <a:rPr lang="en-US" sz="2000" dirty="0">
                <a:latin typeface="Helvetica" charset="0"/>
                <a:ea typeface="Helvetica" charset="0"/>
                <a:cs typeface="Helvetica" charset="0"/>
              </a:rPr>
              <a:t>(based on human evaluation on a random sample from candidates)</a:t>
            </a:r>
            <a:endParaRPr lang="en-US" sz="3200" dirty="0">
              <a:latin typeface="Helvetica" charset="0"/>
              <a:ea typeface="Helvetica" charset="0"/>
              <a:cs typeface="Helvetica" charset="0"/>
            </a:endParaRPr>
          </a:p>
        </p:txBody>
      </p:sp>
      <p:cxnSp>
        <p:nvCxnSpPr>
          <p:cNvPr id="33" name="Straight Arrow Connector 32"/>
          <p:cNvCxnSpPr/>
          <p:nvPr/>
        </p:nvCxnSpPr>
        <p:spPr>
          <a:xfrm>
            <a:off x="3569439" y="3925888"/>
            <a:ext cx="1531301"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p:cNvSpPr/>
          <p:nvPr/>
        </p:nvSpPr>
        <p:spPr>
          <a:xfrm rot="5400000">
            <a:off x="7685335" y="2778289"/>
            <a:ext cx="365760" cy="365760"/>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40" name="内容占位符 2"/>
          <p:cNvSpPr txBox="1">
            <a:spLocks/>
          </p:cNvSpPr>
          <p:nvPr/>
        </p:nvSpPr>
        <p:spPr>
          <a:xfrm>
            <a:off x="4722156" y="4742794"/>
            <a:ext cx="6275792" cy="171515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latin typeface="Helvetica" charset="0"/>
                <a:ea typeface="Helvetica" charset="0"/>
                <a:cs typeface="Helvetica" charset="0"/>
              </a:rPr>
              <a:t>Negative sampling becomes feasible</a:t>
            </a:r>
          </a:p>
          <a:p>
            <a:r>
              <a:rPr lang="en-US" sz="2400" dirty="0">
                <a:latin typeface="Helvetica" charset="0"/>
                <a:ea typeface="Helvetica" charset="0"/>
                <a:cs typeface="Helvetica" charset="0"/>
              </a:rPr>
              <a:t>Key Ideas of </a:t>
            </a:r>
            <a:r>
              <a:rPr lang="en-US" sz="2400" dirty="0" err="1">
                <a:latin typeface="Helvetica" charset="0"/>
                <a:ea typeface="Helvetica" charset="0"/>
                <a:cs typeface="Helvetica" charset="0"/>
              </a:rPr>
              <a:t>AutoPhrase</a:t>
            </a:r>
            <a:endParaRPr lang="en-US" sz="2400" dirty="0">
              <a:latin typeface="Helvetica" charset="0"/>
              <a:ea typeface="Helvetica" charset="0"/>
              <a:cs typeface="Helvetica" charset="0"/>
            </a:endParaRPr>
          </a:p>
          <a:p>
            <a:pPr lvl="1"/>
            <a:r>
              <a:rPr lang="en-US" sz="2000" dirty="0">
                <a:latin typeface="Helvetica" charset="0"/>
                <a:ea typeface="Helvetica" charset="0"/>
                <a:cs typeface="Helvetica" charset="0"/>
              </a:rPr>
              <a:t>Distant Supervision </a:t>
            </a:r>
            <a:r>
              <a:rPr lang="en-US" sz="2000" dirty="0">
                <a:latin typeface="Helvetica" charset="0"/>
                <a:ea typeface="Helvetica" charset="0"/>
                <a:cs typeface="Helvetica" charset="0"/>
                <a:sym typeface="Wingdings"/>
              </a:rPr>
              <a:t> </a:t>
            </a:r>
            <a:r>
              <a:rPr lang="en-US" sz="2000" b="1" i="1" dirty="0">
                <a:solidFill>
                  <a:srgbClr val="FF0000"/>
                </a:solidFill>
                <a:latin typeface="Helvetica" charset="0"/>
                <a:ea typeface="Helvetica" charset="0"/>
                <a:cs typeface="Helvetica" charset="0"/>
                <a:sym typeface="Wingdings"/>
              </a:rPr>
              <a:t>Automatic</a:t>
            </a:r>
            <a:endParaRPr lang="en-US" sz="2000" dirty="0">
              <a:latin typeface="Helvetica" charset="0"/>
              <a:ea typeface="Helvetica" charset="0"/>
              <a:cs typeface="Helvetica" charset="0"/>
            </a:endParaRPr>
          </a:p>
          <a:p>
            <a:pPr lvl="1"/>
            <a:r>
              <a:rPr lang="en-US" sz="2000" dirty="0">
                <a:latin typeface="Helvetica" charset="0"/>
                <a:ea typeface="Helvetica" charset="0"/>
                <a:cs typeface="Helvetica" charset="0"/>
              </a:rPr>
              <a:t>Ensemble on massive noisy negative examples</a:t>
            </a:r>
            <a:endParaRPr lang="en-US" sz="2400" dirty="0">
              <a:latin typeface="Helvetica" charset="0"/>
              <a:ea typeface="Helvetica" charset="0"/>
              <a:cs typeface="Helvetica" charset="0"/>
            </a:endParaRPr>
          </a:p>
        </p:txBody>
      </p:sp>
      <p:sp>
        <p:nvSpPr>
          <p:cNvPr id="44" name="Right Arrow 43"/>
          <p:cNvSpPr/>
          <p:nvPr/>
        </p:nvSpPr>
        <p:spPr>
          <a:xfrm rot="5400000">
            <a:off x="7684852" y="4343812"/>
            <a:ext cx="365760" cy="366727"/>
          </a:xfrm>
          <a:prstGeom prst="rightArrow">
            <a:avLst/>
          </a:prstGeom>
          <a:solidFill>
            <a:schemeClr val="accent1">
              <a:alpha val="8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55597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40" grpId="0"/>
      <p:bldP spid="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err="1"/>
              <a:t>AutoPhrase</a:t>
            </a:r>
            <a:r>
              <a:rPr lang="en-US" b="1" dirty="0"/>
              <a:t> </a:t>
            </a:r>
            <a:r>
              <a:rPr lang="en-US" dirty="0"/>
              <a:t>(TKDE’18): Sampling + Ensemble </a:t>
            </a:r>
            <a:r>
              <a:rPr lang="en-US" dirty="0">
                <a:sym typeface="Wingdings"/>
              </a:rPr>
              <a:t> Robust Classifier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14</a:t>
            </a:fld>
            <a:endParaRPr lang="en-US"/>
          </a:p>
        </p:txBody>
      </p:sp>
      <mc:AlternateContent xmlns:mc="http://schemas.openxmlformats.org/markup-compatibility/2006" xmlns:a14="http://schemas.microsoft.com/office/drawing/2010/main">
        <mc:Choice Requires="a14">
          <p:sp>
            <p:nvSpPr>
              <p:cNvPr id="9" name="Content Placeholder 2"/>
              <p:cNvSpPr txBox="1">
                <a:spLocks/>
              </p:cNvSpPr>
              <p:nvPr/>
            </p:nvSpPr>
            <p:spPr>
              <a:xfrm>
                <a:off x="838200" y="1919520"/>
                <a:ext cx="10515599" cy="4410071"/>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800" b="1" dirty="0">
                    <a:latin typeface="Helvetica" charset="0"/>
                    <a:ea typeface="Helvetica" charset="0"/>
                    <a:cs typeface="Helvetica" charset="0"/>
                  </a:rPr>
                  <a:t>Single Classifier </a:t>
                </a:r>
                <a:r>
                  <a:rPr lang="en-US" sz="2800" dirty="0">
                    <a:latin typeface="Helvetica" charset="0"/>
                    <a:ea typeface="Helvetica" charset="0"/>
                    <a:cs typeface="Helvetica" charset="0"/>
                  </a:rPr>
                  <a:t>based on randomly sampled labels</a:t>
                </a:r>
              </a:p>
              <a:p>
                <a:pPr lvl="1"/>
                <a:r>
                  <a:rPr lang="en-US" dirty="0">
                    <a:latin typeface="Helvetica" charset="0"/>
                    <a:ea typeface="Helvetica" charset="0"/>
                    <a:cs typeface="Helvetica" charset="0"/>
                  </a:rPr>
                  <a:t>Error rate </a:t>
                </a:r>
                <a:r>
                  <a:rPr lang="en-US" b="1" dirty="0">
                    <a:latin typeface="Helvetica" charset="0"/>
                    <a:ea typeface="Helvetica" charset="0"/>
                    <a:cs typeface="Helvetica" charset="0"/>
                  </a:rPr>
                  <a:t>p</a:t>
                </a:r>
                <a:r>
                  <a:rPr lang="en-US" dirty="0">
                    <a:latin typeface="Helvetica" charset="0"/>
                    <a:ea typeface="Helvetica" charset="0"/>
                    <a:cs typeface="Helvetica" charset="0"/>
                  </a:rPr>
                  <a:t> </a:t>
                </a:r>
                <a14:m>
                  <m:oMath xmlns:m="http://schemas.openxmlformats.org/officeDocument/2006/math">
                    <m:r>
                      <a:rPr lang="en-US" b="0" i="1" smtClean="0">
                        <a:latin typeface="Cambria Math" charset="0"/>
                        <a:ea typeface="Helvetica" charset="0"/>
                        <a:cs typeface="Helvetica" charset="0"/>
                      </a:rPr>
                      <m:t>≈</m:t>
                    </m:r>
                  </m:oMath>
                </a14:m>
                <a:r>
                  <a:rPr lang="en-US" dirty="0">
                    <a:latin typeface="Helvetica" charset="0"/>
                    <a:ea typeface="Helvetica" charset="0"/>
                    <a:cs typeface="Helvetica" charset="0"/>
                  </a:rPr>
                  <a:t> 0.1 based on our evaluation</a:t>
                </a:r>
              </a:p>
              <a:p>
                <a:pPr lvl="1"/>
                <a:endParaRPr lang="en-US" sz="2800" b="1" dirty="0">
                  <a:latin typeface="Helvetica" charset="0"/>
                  <a:ea typeface="Helvetica" charset="0"/>
                  <a:cs typeface="Helvetica" charset="0"/>
                </a:endParaRPr>
              </a:p>
              <a:p>
                <a:r>
                  <a:rPr lang="en-US" sz="2800" b="1" dirty="0">
                    <a:latin typeface="Helvetica" charset="0"/>
                    <a:ea typeface="Helvetica" charset="0"/>
                    <a:cs typeface="Helvetica" charset="0"/>
                  </a:rPr>
                  <a:t>Ensemble (N Independent Classifiers)</a:t>
                </a:r>
              </a:p>
              <a:p>
                <a:pPr lvl="1"/>
                <a:r>
                  <a:rPr lang="en-US" dirty="0">
                    <a:latin typeface="Helvetica" charset="0"/>
                    <a:ea typeface="Helvetica" charset="0"/>
                    <a:cs typeface="Helvetica" charset="0"/>
                  </a:rPr>
                  <a:t>Average their predictions </a:t>
                </a:r>
                <a:r>
                  <a:rPr lang="en-US" dirty="0">
                    <a:latin typeface="Helvetica" charset="0"/>
                    <a:ea typeface="Helvetica" charset="0"/>
                    <a:cs typeface="Helvetica" charset="0"/>
                    <a:sym typeface="Wingdings"/>
                  </a:rPr>
                  <a:t> </a:t>
                </a:r>
                <a:r>
                  <a:rPr lang="en-US" dirty="0" err="1">
                    <a:latin typeface="Helvetica" charset="0"/>
                    <a:ea typeface="Helvetica" charset="0"/>
                    <a:cs typeface="Helvetica" charset="0"/>
                    <a:sym typeface="Wingdings"/>
                  </a:rPr>
                  <a:t>Denoise</a:t>
                </a:r>
                <a:endParaRPr lang="en-US" dirty="0">
                  <a:latin typeface="Helvetica" charset="0"/>
                  <a:ea typeface="Helvetica" charset="0"/>
                  <a:cs typeface="Helvetica" charset="0"/>
                </a:endParaRPr>
              </a:p>
              <a:p>
                <a:pPr lvl="1"/>
                <a:r>
                  <a:rPr lang="en-US" dirty="0">
                    <a:latin typeface="Helvetica" charset="0"/>
                    <a:ea typeface="Helvetica" charset="0"/>
                    <a:cs typeface="Helvetica" charset="0"/>
                  </a:rPr>
                  <a:t>The majority of these classifiers make the same error</a:t>
                </a:r>
              </a:p>
              <a:p>
                <a:pPr lvl="2"/>
                <a14:m>
                  <m:oMath xmlns:m="http://schemas.openxmlformats.org/officeDocument/2006/math">
                    <m:r>
                      <a:rPr lang="en-US" b="0" i="1" smtClean="0">
                        <a:latin typeface="Cambria Math" charset="0"/>
                        <a:ea typeface="Helvetica" charset="0"/>
                        <a:cs typeface="Helvetica" charset="0"/>
                      </a:rPr>
                      <m:t>𝐸𝑟𝑟𝑜𝑟</m:t>
                    </m:r>
                    <m:d>
                      <m:dPr>
                        <m:ctrlPr>
                          <a:rPr lang="en-US" b="0" i="1" smtClean="0">
                            <a:latin typeface="Cambria Math" panose="02040503050406030204" pitchFamily="18" charset="0"/>
                            <a:ea typeface="Helvetica" charset="0"/>
                            <a:cs typeface="Helvetica" charset="0"/>
                          </a:rPr>
                        </m:ctrlPr>
                      </m:dPr>
                      <m:e>
                        <m:r>
                          <a:rPr lang="en-US" b="0" i="1" smtClean="0">
                            <a:latin typeface="Cambria Math" charset="0"/>
                            <a:ea typeface="Helvetica" charset="0"/>
                            <a:cs typeface="Helvetica" charset="0"/>
                          </a:rPr>
                          <m:t>𝑁</m:t>
                        </m:r>
                      </m:e>
                    </m:d>
                    <m:r>
                      <a:rPr lang="en-US" b="0" i="1" smtClean="0">
                        <a:latin typeface="Cambria Math" charset="0"/>
                        <a:ea typeface="Helvetica" charset="0"/>
                        <a:cs typeface="Helvetica" charset="0"/>
                      </a:rPr>
                      <m:t>=</m:t>
                    </m:r>
                    <m:nary>
                      <m:naryPr>
                        <m:chr m:val="∑"/>
                        <m:ctrlPr>
                          <a:rPr lang="is-IS" b="0" i="1" smtClean="0">
                            <a:latin typeface="Cambria Math" panose="02040503050406030204" pitchFamily="18" charset="0"/>
                            <a:ea typeface="Helvetica" charset="0"/>
                            <a:cs typeface="Helvetica" charset="0"/>
                          </a:rPr>
                        </m:ctrlPr>
                      </m:naryPr>
                      <m:sub>
                        <m:r>
                          <a:rPr lang="en-US" b="0" i="1" smtClean="0">
                            <a:latin typeface="Cambria Math" charset="0"/>
                            <a:ea typeface="Helvetica" charset="0"/>
                            <a:cs typeface="Helvetica" charset="0"/>
                          </a:rPr>
                          <m:t>𝑛</m:t>
                        </m:r>
                        <m:r>
                          <a:rPr lang="en-US" b="0" i="1" smtClean="0">
                            <a:latin typeface="Cambria Math" charset="0"/>
                            <a:ea typeface="Helvetica" charset="0"/>
                            <a:cs typeface="Helvetica" charset="0"/>
                          </a:rPr>
                          <m:t>=</m:t>
                        </m:r>
                        <m:d>
                          <m:dPr>
                            <m:begChr m:val="⌈"/>
                            <m:endChr m:val="⌉"/>
                            <m:ctrlPr>
                              <a:rPr lang="en-US" b="0" i="1" smtClean="0">
                                <a:latin typeface="Cambria Math" panose="02040503050406030204" pitchFamily="18" charset="0"/>
                                <a:ea typeface="Helvetica" charset="0"/>
                                <a:cs typeface="Helvetica" charset="0"/>
                              </a:rPr>
                            </m:ctrlPr>
                          </m:dPr>
                          <m:e>
                            <m:f>
                              <m:fPr>
                                <m:ctrlPr>
                                  <a:rPr lang="en-US" b="0" i="1" smtClean="0">
                                    <a:latin typeface="Cambria Math" panose="02040503050406030204" pitchFamily="18" charset="0"/>
                                    <a:ea typeface="Helvetica" charset="0"/>
                                    <a:cs typeface="Helvetica" charset="0"/>
                                  </a:rPr>
                                </m:ctrlPr>
                              </m:fPr>
                              <m:num>
                                <m:r>
                                  <a:rPr lang="en-US" b="0" i="1" smtClean="0">
                                    <a:latin typeface="Cambria Math" charset="0"/>
                                    <a:ea typeface="Helvetica" charset="0"/>
                                    <a:cs typeface="Helvetica" charset="0"/>
                                  </a:rPr>
                                  <m:t>𝑁</m:t>
                                </m:r>
                              </m:num>
                              <m:den>
                                <m:r>
                                  <m:rPr>
                                    <m:brk m:alnAt="23"/>
                                  </m:rPr>
                                  <a:rPr lang="en-US" b="0" i="1" smtClean="0">
                                    <a:latin typeface="Cambria Math" charset="0"/>
                                    <a:ea typeface="Helvetica" charset="0"/>
                                    <a:cs typeface="Helvetica" charset="0"/>
                                  </a:rPr>
                                  <m:t>2</m:t>
                                </m:r>
                              </m:den>
                            </m:f>
                          </m:e>
                        </m:d>
                      </m:sub>
                      <m:sup>
                        <m:r>
                          <a:rPr lang="en-US" b="0" i="1" smtClean="0">
                            <a:latin typeface="Cambria Math" charset="0"/>
                            <a:ea typeface="Helvetica" charset="0"/>
                            <a:cs typeface="Helvetica" charset="0"/>
                          </a:rPr>
                          <m:t>𝑁</m:t>
                        </m:r>
                      </m:sup>
                      <m:e>
                        <m:d>
                          <m:dPr>
                            <m:ctrlPr>
                              <a:rPr lang="is-IS" b="0" i="1" smtClean="0">
                                <a:latin typeface="Cambria Math" panose="02040503050406030204" pitchFamily="18" charset="0"/>
                                <a:ea typeface="Helvetica" charset="0"/>
                                <a:cs typeface="Helvetica" charset="0"/>
                              </a:rPr>
                            </m:ctrlPr>
                          </m:dPr>
                          <m:e>
                            <m:m>
                              <m:mPr>
                                <m:mcs>
                                  <m:mc>
                                    <m:mcPr>
                                      <m:count m:val="1"/>
                                      <m:mcJc m:val="center"/>
                                    </m:mcPr>
                                  </m:mc>
                                </m:mcs>
                                <m:ctrlPr>
                                  <a:rPr lang="cs-CZ" b="0" i="1" smtClean="0">
                                    <a:latin typeface="Cambria Math" panose="02040503050406030204" pitchFamily="18" charset="0"/>
                                    <a:ea typeface="Helvetica" charset="0"/>
                                    <a:cs typeface="Helvetica" charset="0"/>
                                  </a:rPr>
                                </m:ctrlPr>
                              </m:mPr>
                              <m:mr>
                                <m:e>
                                  <m:r>
                                    <a:rPr lang="en-US" b="0" i="1" smtClean="0">
                                      <a:latin typeface="Cambria Math" charset="0"/>
                                      <a:ea typeface="Helvetica" charset="0"/>
                                      <a:cs typeface="Helvetica" charset="0"/>
                                    </a:rPr>
                                    <m:t>𝑁</m:t>
                                  </m:r>
                                </m:e>
                              </m:mr>
                              <m:mr>
                                <m:e>
                                  <m:r>
                                    <a:rPr lang="en-US" b="0" i="1" smtClean="0">
                                      <a:latin typeface="Cambria Math" charset="0"/>
                                      <a:ea typeface="Helvetica" charset="0"/>
                                      <a:cs typeface="Helvetica" charset="0"/>
                                    </a:rPr>
                                    <m:t>𝑛</m:t>
                                  </m:r>
                                </m:e>
                              </m:mr>
                            </m:m>
                          </m:e>
                        </m:d>
                        <m:sSup>
                          <m:sSupPr>
                            <m:ctrlPr>
                              <a:rPr lang="en-US" b="0" i="1" smtClean="0">
                                <a:latin typeface="Cambria Math" panose="02040503050406030204" pitchFamily="18" charset="0"/>
                                <a:ea typeface="Helvetica" charset="0"/>
                                <a:cs typeface="Helvetica" charset="0"/>
                              </a:rPr>
                            </m:ctrlPr>
                          </m:sSupPr>
                          <m:e>
                            <m:r>
                              <a:rPr lang="en-US" b="0" i="1" smtClean="0">
                                <a:latin typeface="Cambria Math" charset="0"/>
                                <a:ea typeface="Helvetica" charset="0"/>
                                <a:cs typeface="Helvetica" charset="0"/>
                              </a:rPr>
                              <m:t>𝑝</m:t>
                            </m:r>
                          </m:e>
                          <m:sup>
                            <m:r>
                              <a:rPr lang="en-US" b="0" i="1" smtClean="0">
                                <a:latin typeface="Cambria Math" charset="0"/>
                                <a:ea typeface="Helvetica" charset="0"/>
                                <a:cs typeface="Helvetica" charset="0"/>
                              </a:rPr>
                              <m:t>𝑛</m:t>
                            </m:r>
                          </m:sup>
                        </m:sSup>
                      </m:e>
                    </m:nary>
                    <m:sSup>
                      <m:sSupPr>
                        <m:ctrlPr>
                          <a:rPr lang="en-US" b="0" i="1" smtClean="0">
                            <a:latin typeface="Cambria Math" panose="02040503050406030204" pitchFamily="18" charset="0"/>
                            <a:ea typeface="Helvetica" charset="0"/>
                            <a:cs typeface="Helvetica" charset="0"/>
                          </a:rPr>
                        </m:ctrlPr>
                      </m:sSupPr>
                      <m:e>
                        <m:d>
                          <m:dPr>
                            <m:ctrlPr>
                              <a:rPr lang="en-US" b="0" i="1" smtClean="0">
                                <a:latin typeface="Cambria Math" panose="02040503050406030204" pitchFamily="18" charset="0"/>
                                <a:ea typeface="Helvetica" charset="0"/>
                                <a:cs typeface="Helvetica" charset="0"/>
                              </a:rPr>
                            </m:ctrlPr>
                          </m:dPr>
                          <m:e>
                            <m:r>
                              <a:rPr lang="en-US" b="0" i="1" smtClean="0">
                                <a:latin typeface="Cambria Math" charset="0"/>
                                <a:ea typeface="Helvetica" charset="0"/>
                                <a:cs typeface="Helvetica" charset="0"/>
                              </a:rPr>
                              <m:t>1−</m:t>
                            </m:r>
                            <m:r>
                              <a:rPr lang="en-US" b="0" i="1" smtClean="0">
                                <a:latin typeface="Cambria Math" charset="0"/>
                                <a:ea typeface="Helvetica" charset="0"/>
                                <a:cs typeface="Helvetica" charset="0"/>
                              </a:rPr>
                              <m:t>𝑝</m:t>
                            </m:r>
                          </m:e>
                        </m:d>
                      </m:e>
                      <m:sup>
                        <m:r>
                          <a:rPr lang="en-US" b="0" i="1" smtClean="0">
                            <a:latin typeface="Cambria Math" charset="0"/>
                            <a:ea typeface="Helvetica" charset="0"/>
                            <a:cs typeface="Helvetica" charset="0"/>
                          </a:rPr>
                          <m:t>𝑁</m:t>
                        </m:r>
                        <m:r>
                          <a:rPr lang="en-US" b="0" i="1" smtClean="0">
                            <a:latin typeface="Cambria Math" charset="0"/>
                            <a:ea typeface="Helvetica" charset="0"/>
                            <a:cs typeface="Helvetica" charset="0"/>
                          </a:rPr>
                          <m:t>−</m:t>
                        </m:r>
                        <m:r>
                          <a:rPr lang="en-US" b="0" i="1" smtClean="0">
                            <a:latin typeface="Cambria Math" charset="0"/>
                            <a:ea typeface="Helvetica" charset="0"/>
                            <a:cs typeface="Helvetica" charset="0"/>
                          </a:rPr>
                          <m:t>𝑛</m:t>
                        </m:r>
                      </m:sup>
                    </m:sSup>
                  </m:oMath>
                </a14:m>
                <a:endParaRPr lang="en-US" dirty="0">
                  <a:latin typeface="Helvetica" charset="0"/>
                  <a:ea typeface="Helvetica" charset="0"/>
                  <a:cs typeface="Helvetica" charset="0"/>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a:xfrm>
                <a:off x="838200" y="1919520"/>
                <a:ext cx="10515599" cy="4410071"/>
              </a:xfrm>
              <a:prstGeom prst="rect">
                <a:avLst/>
              </a:prstGeom>
              <a:blipFill rotWithShape="0">
                <a:blip r:embed="rId3"/>
                <a:stretch>
                  <a:fillRect l="-928" t="-1660"/>
                </a:stretch>
              </a:blipFill>
            </p:spPr>
            <p:txBody>
              <a:bodyPr/>
              <a:lstStyle/>
              <a:p>
                <a:r>
                  <a:rPr lang="en-US">
                    <a:noFill/>
                  </a:rPr>
                  <a:t> </a:t>
                </a:r>
              </a:p>
            </p:txBody>
          </p:sp>
        </mc:Fallback>
      </mc:AlternateContent>
      <p:sp>
        <p:nvSpPr>
          <p:cNvPr id="11" name="Content Placeholder 2"/>
          <p:cNvSpPr txBox="1">
            <a:spLocks/>
          </p:cNvSpPr>
          <p:nvPr/>
        </p:nvSpPr>
        <p:spPr>
          <a:xfrm>
            <a:off x="838200" y="3128809"/>
            <a:ext cx="10302849" cy="3227541"/>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dirty="0">
              <a:latin typeface="Helvetica" charset="0"/>
              <a:ea typeface="Helvetica" charset="0"/>
              <a:cs typeface="Helvetica" charset="0"/>
            </a:endParaRPr>
          </a:p>
        </p:txBody>
      </p:sp>
      <p:grpSp>
        <p:nvGrpSpPr>
          <p:cNvPr id="6" name="Group 5"/>
          <p:cNvGrpSpPr/>
          <p:nvPr/>
        </p:nvGrpSpPr>
        <p:grpSpPr>
          <a:xfrm>
            <a:off x="6688123" y="1878246"/>
            <a:ext cx="5496256" cy="3952616"/>
            <a:chOff x="2819399" y="1441451"/>
            <a:chExt cx="6553199" cy="4914899"/>
          </a:xfrm>
          <a:effectLst/>
        </p:grpSpPr>
        <p:pic>
          <p:nvPicPr>
            <p:cNvPr id="5" name="Picture 4"/>
            <p:cNvPicPr>
              <a:picLocks noChangeAspect="1"/>
            </p:cNvPicPr>
            <p:nvPr/>
          </p:nvPicPr>
          <p:blipFill>
            <a:blip r:embed="rId4"/>
            <a:stretch>
              <a:fillRect/>
            </a:stretch>
          </p:blipFill>
          <p:spPr>
            <a:xfrm>
              <a:off x="2819399" y="1441451"/>
              <a:ext cx="6553199" cy="4914899"/>
            </a:xfrm>
            <a:prstGeom prst="rect">
              <a:avLst/>
            </a:prstGeom>
            <a:effectLst/>
          </p:spPr>
        </p:pic>
        <p:sp>
          <p:nvSpPr>
            <p:cNvPr id="12" name="Content Placeholder 2"/>
            <p:cNvSpPr txBox="1">
              <a:spLocks/>
            </p:cNvSpPr>
            <p:nvPr/>
          </p:nvSpPr>
          <p:spPr>
            <a:xfrm>
              <a:off x="2884715" y="1666317"/>
              <a:ext cx="1017814" cy="505383"/>
            </a:xfrm>
            <a:prstGeom prst="rect">
              <a:avLst/>
            </a:prstGeom>
            <a:noFill/>
            <a:ln w="25400">
              <a:solidFill>
                <a:schemeClr val="accent1">
                  <a:alpha val="82000"/>
                </a:schemeClr>
              </a:solidFill>
            </a:ln>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sz="2000" b="1" dirty="0">
                  <a:latin typeface="Helvetica" charset="0"/>
                  <a:ea typeface="Helvetica" charset="0"/>
                  <a:cs typeface="Helvetica" charset="0"/>
                </a:rPr>
                <a:t>p</a:t>
              </a:r>
              <a:r>
                <a:rPr lang="en-US" sz="2000" dirty="0">
                  <a:latin typeface="Helvetica" charset="0"/>
                  <a:ea typeface="Helvetica" charset="0"/>
                  <a:cs typeface="Helvetica" charset="0"/>
                </a:rPr>
                <a:t>=</a:t>
              </a:r>
            </a:p>
          </p:txBody>
        </p:sp>
      </p:grpSp>
      <p:sp>
        <p:nvSpPr>
          <p:cNvPr id="3" name="TextBox 2"/>
          <p:cNvSpPr txBox="1"/>
          <p:nvPr/>
        </p:nvSpPr>
        <p:spPr>
          <a:xfrm>
            <a:off x="8836324" y="3416669"/>
            <a:ext cx="2739249"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Theoretical Error </a:t>
            </a:r>
            <a:r>
              <a:rPr lang="en-US" sz="2000" dirty="0">
                <a:latin typeface="Helvetica" charset="0"/>
                <a:ea typeface="Helvetica" charset="0"/>
                <a:cs typeface="Helvetica" charset="0"/>
                <a:sym typeface="Wingdings"/>
              </a:rPr>
              <a:t> 0, when N  10^3</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869795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Phrase Mining:</a:t>
            </a:r>
            <a:r>
              <a:rPr lang="en-US" dirty="0"/>
              <a:t> </a:t>
            </a:r>
            <a:r>
              <a:rPr lang="en-US" altLang="zh-CN" dirty="0"/>
              <a:t>Empirical Evaluation – Precision Recall Curve</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15</a:t>
            </a:fld>
            <a:endParaRPr lang="en-US"/>
          </a:p>
        </p:txBody>
      </p:sp>
      <p:sp>
        <p:nvSpPr>
          <p:cNvPr id="11" name="Content Placeholder 2"/>
          <p:cNvSpPr txBox="1">
            <a:spLocks/>
          </p:cNvSpPr>
          <p:nvPr/>
        </p:nvSpPr>
        <p:spPr>
          <a:xfrm>
            <a:off x="838200" y="1738680"/>
            <a:ext cx="10515599" cy="4617669"/>
          </a:xfrm>
          <a:prstGeom prst="rect">
            <a:avLst/>
          </a:prstGeom>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latin typeface="Helvetica" charset="0"/>
                <a:ea typeface="Helvetica" charset="0"/>
                <a:cs typeface="Helvetica" charset="0"/>
              </a:rPr>
              <a:t>Output: a </a:t>
            </a:r>
            <a:r>
              <a:rPr lang="en-US" altLang="zh-CN" b="1" dirty="0">
                <a:latin typeface="Helvetica" charset="0"/>
                <a:ea typeface="Helvetica" charset="0"/>
                <a:cs typeface="Helvetica" charset="0"/>
              </a:rPr>
              <a:t>ranked list </a:t>
            </a:r>
            <a:r>
              <a:rPr lang="en-US" altLang="zh-CN" dirty="0">
                <a:latin typeface="Helvetica" charset="0"/>
                <a:ea typeface="Helvetica" charset="0"/>
                <a:cs typeface="Helvetica" charset="0"/>
              </a:rPr>
              <a:t>of phrases with decreasing quality</a:t>
            </a:r>
            <a:endParaRPr lang="en-US" altLang="zh-CN" b="1" dirty="0">
              <a:latin typeface="Helvetica" charset="0"/>
              <a:ea typeface="Helvetica" charset="0"/>
              <a:cs typeface="Helvetica" charset="0"/>
            </a:endParaRPr>
          </a:p>
        </p:txBody>
      </p:sp>
      <p:sp>
        <p:nvSpPr>
          <p:cNvPr id="20" name="TextBox 19"/>
          <p:cNvSpPr txBox="1"/>
          <p:nvPr/>
        </p:nvSpPr>
        <p:spPr>
          <a:xfrm>
            <a:off x="525380" y="3435958"/>
            <a:ext cx="1358607"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Scientific Papers</a:t>
            </a:r>
          </a:p>
        </p:txBody>
      </p:sp>
      <p:graphicFrame>
        <p:nvGraphicFramePr>
          <p:cNvPr id="23" name="表格 1"/>
          <p:cNvGraphicFramePr>
            <a:graphicFrameLocks noGrp="1"/>
          </p:cNvGraphicFramePr>
          <p:nvPr/>
        </p:nvGraphicFramePr>
        <p:xfrm>
          <a:off x="2851820" y="3041382"/>
          <a:ext cx="2727764" cy="2746527"/>
        </p:xfrm>
        <a:graphic>
          <a:graphicData uri="http://schemas.openxmlformats.org/drawingml/2006/table">
            <a:tbl>
              <a:tblPr firstRow="1" bandRow="1">
                <a:tableStyleId>{2D5ABB26-0587-4C30-8999-92F81FD0307C}</a:tableStyleId>
              </a:tblPr>
              <a:tblGrid>
                <a:gridCol w="2727764">
                  <a:extLst>
                    <a:ext uri="{9D8B030D-6E8A-4147-A177-3AD203B41FA5}">
                      <a16:colId xmlns:a16="http://schemas.microsoft.com/office/drawing/2014/main" val="20000"/>
                    </a:ext>
                  </a:extLst>
                </a:gridCol>
              </a:tblGrid>
              <a:tr h="460527">
                <a:tc>
                  <a:txBody>
                    <a:bodyPr/>
                    <a:lstStyle/>
                    <a:p>
                      <a:pPr algn="ctr"/>
                      <a:r>
                        <a:rPr lang="en-US" sz="2000" b="0" dirty="0">
                          <a:latin typeface="Helvetica" charset="0"/>
                          <a:ea typeface="Helvetica" charset="0"/>
                          <a:cs typeface="Helvetica" charset="0"/>
                        </a:rPr>
                        <a:t>Output </a:t>
                      </a:r>
                      <a:r>
                        <a:rPr lang="en-US" sz="2000" b="0" baseline="0" dirty="0">
                          <a:latin typeface="Helvetica" charset="0"/>
                          <a:ea typeface="Helvetica" charset="0"/>
                          <a:cs typeface="Helvetica" charset="0"/>
                        </a:rPr>
                        <a:t>Results</a:t>
                      </a:r>
                      <a:endParaRPr lang="en-US" sz="20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data</a:t>
                      </a:r>
                      <a:r>
                        <a:rPr lang="en-US" sz="1600" b="0" i="0" kern="1200" baseline="0" dirty="0">
                          <a:solidFill>
                            <a:schemeClr val="tx1"/>
                          </a:solidFill>
                          <a:effectLst/>
                          <a:latin typeface="Helvetica" charset="0"/>
                          <a:ea typeface="Helvetica" charset="0"/>
                          <a:cs typeface="Helvetica" charset="0"/>
                        </a:rPr>
                        <a:t> mining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machine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information retrieval</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np</a:t>
                      </a:r>
                      <a:r>
                        <a:rPr lang="en-US" sz="1600" b="0" i="0" kern="1200" baseline="0" dirty="0">
                          <a:solidFill>
                            <a:schemeClr val="tx1"/>
                          </a:solidFill>
                          <a:effectLst/>
                          <a:latin typeface="Helvetica" charset="0"/>
                          <a:ea typeface="Helvetica" charset="0"/>
                          <a:cs typeface="Helvetica" charset="0"/>
                        </a:rPr>
                        <a:t> hard in a strong sense</a:t>
                      </a:r>
                      <a:endParaRPr lang="en-US" sz="1600" b="0" i="0" kern="1200" dirty="0">
                        <a:solidFill>
                          <a:schemeClr val="tx1"/>
                        </a:solidFill>
                        <a:effectLst/>
                        <a:latin typeface="Helvetica" charset="0"/>
                        <a:ea typeface="Helvetica" charset="0"/>
                        <a:cs typeface="Helvetica" charset="0"/>
                      </a:endParaRP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support</a:t>
                      </a:r>
                      <a:r>
                        <a:rPr lang="en-US" sz="1600" b="0" i="0" kern="1200" baseline="0" dirty="0">
                          <a:solidFill>
                            <a:schemeClr val="tx1"/>
                          </a:solidFill>
                          <a:effectLst/>
                          <a:latin typeface="Helvetica" charset="0"/>
                          <a:ea typeface="Helvetica" charset="0"/>
                          <a:cs typeface="Helvetica" charset="0"/>
                        </a:rPr>
                        <a:t> vector machine</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Helvetica" charset="0"/>
                          <a:ea typeface="Helvetica" charset="0"/>
                          <a:cs typeface="Helvetica" charset="0"/>
                        </a:rPr>
                        <a:t>np hard in a strong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25" name="右箭头 9"/>
          <p:cNvSpPr/>
          <p:nvPr/>
        </p:nvSpPr>
        <p:spPr>
          <a:xfrm>
            <a:off x="2104155"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pic>
        <p:nvPicPr>
          <p:cNvPr id="26" name="Picture 25"/>
          <p:cNvPicPr>
            <a:picLocks noChangeAspect="1"/>
          </p:cNvPicPr>
          <p:nvPr/>
        </p:nvPicPr>
        <p:blipFill rotWithShape="1">
          <a:blip r:embed="rId3">
            <a:grayscl/>
            <a:alphaModFix/>
          </a:blip>
          <a:srcRect l="30225" t="44797" r="38504" b="12623"/>
          <a:stretch/>
        </p:blipFill>
        <p:spPr>
          <a:xfrm>
            <a:off x="525380" y="4348981"/>
            <a:ext cx="1358607" cy="1097280"/>
          </a:xfrm>
          <a:prstGeom prst="rect">
            <a:avLst/>
          </a:prstGeom>
        </p:spPr>
      </p:pic>
      <p:sp>
        <p:nvSpPr>
          <p:cNvPr id="28" name="右箭头 9"/>
          <p:cNvSpPr/>
          <p:nvPr/>
        </p:nvSpPr>
        <p:spPr>
          <a:xfrm>
            <a:off x="5800783"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pic>
        <p:nvPicPr>
          <p:cNvPr id="30" name="Picture 29"/>
          <p:cNvPicPr>
            <a:picLocks noChangeAspect="1"/>
          </p:cNvPicPr>
          <p:nvPr/>
        </p:nvPicPr>
        <p:blipFill>
          <a:blip r:embed="rId4"/>
          <a:stretch>
            <a:fillRect/>
          </a:stretch>
        </p:blipFill>
        <p:spPr>
          <a:xfrm>
            <a:off x="6716889" y="4348981"/>
            <a:ext cx="1097280" cy="1097280"/>
          </a:xfrm>
          <a:prstGeom prst="rect">
            <a:avLst/>
          </a:prstGeom>
        </p:spPr>
      </p:pic>
      <p:sp>
        <p:nvSpPr>
          <p:cNvPr id="31" name="TextBox 30"/>
          <p:cNvSpPr txBox="1"/>
          <p:nvPr/>
        </p:nvSpPr>
        <p:spPr>
          <a:xfrm>
            <a:off x="6586225" y="3430884"/>
            <a:ext cx="1358607" cy="707886"/>
          </a:xfrm>
          <a:prstGeom prst="rect">
            <a:avLst/>
          </a:prstGeom>
          <a:noFill/>
        </p:spPr>
        <p:txBody>
          <a:bodyPr wrap="square" rtlCol="0">
            <a:spAutoFit/>
          </a:bodyPr>
          <a:lstStyle/>
          <a:p>
            <a:pPr algn="ctr"/>
            <a:r>
              <a:rPr lang="en-US" sz="2000" dirty="0">
                <a:latin typeface="Helvetica" charset="0"/>
                <a:ea typeface="Helvetica" charset="0"/>
                <a:cs typeface="Helvetica" charset="0"/>
              </a:rPr>
              <a:t>Domain Experts</a:t>
            </a:r>
          </a:p>
        </p:txBody>
      </p:sp>
      <p:graphicFrame>
        <p:nvGraphicFramePr>
          <p:cNvPr id="32" name="表格 1"/>
          <p:cNvGraphicFramePr>
            <a:graphicFrameLocks noGrp="1"/>
          </p:cNvGraphicFramePr>
          <p:nvPr/>
        </p:nvGraphicFramePr>
        <p:xfrm>
          <a:off x="8951473" y="3041381"/>
          <a:ext cx="2810237" cy="2746527"/>
        </p:xfrm>
        <a:graphic>
          <a:graphicData uri="http://schemas.openxmlformats.org/drawingml/2006/table">
            <a:tbl>
              <a:tblPr firstRow="1" bandRow="1">
                <a:tableStyleId>{2D5ABB26-0587-4C30-8999-92F81FD0307C}</a:tableStyleId>
              </a:tblPr>
              <a:tblGrid>
                <a:gridCol w="2810237">
                  <a:extLst>
                    <a:ext uri="{9D8B030D-6E8A-4147-A177-3AD203B41FA5}">
                      <a16:colId xmlns:a16="http://schemas.microsoft.com/office/drawing/2014/main" val="20000"/>
                    </a:ext>
                  </a:extLst>
                </a:gridCol>
              </a:tblGrid>
              <a:tr h="460527">
                <a:tc>
                  <a:txBody>
                    <a:bodyPr/>
                    <a:lstStyle/>
                    <a:p>
                      <a:pPr algn="ctr"/>
                      <a:r>
                        <a:rPr lang="en-US" sz="2000" b="0" dirty="0">
                          <a:latin typeface="Helvetica" charset="0"/>
                          <a:ea typeface="Helvetica" charset="0"/>
                          <a:cs typeface="Helvetica" charset="0"/>
                        </a:rPr>
                        <a:t>Evaluation </a:t>
                      </a:r>
                      <a:r>
                        <a:rPr lang="en-US" sz="2000" b="0" baseline="0" dirty="0">
                          <a:latin typeface="Helvetica" charset="0"/>
                          <a:ea typeface="Helvetica" charset="0"/>
                          <a:cs typeface="Helvetica" charset="0"/>
                        </a:rPr>
                        <a:t>Results</a:t>
                      </a:r>
                      <a:endParaRPr lang="en-US" sz="2000" b="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en-US" sz="1600" b="0" i="0" kern="1200" dirty="0">
                          <a:solidFill>
                            <a:schemeClr val="tx1"/>
                          </a:solidFill>
                          <a:effectLst/>
                          <a:latin typeface="Helvetica" charset="0"/>
                          <a:ea typeface="Helvetica" charset="0"/>
                          <a:cs typeface="Helvetica" charset="0"/>
                        </a:rPr>
                        <a:t>1</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1</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0</a:t>
                      </a: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3" name="右箭头 9"/>
          <p:cNvSpPr/>
          <p:nvPr/>
        </p:nvSpPr>
        <p:spPr>
          <a:xfrm>
            <a:off x="8152838" y="4101376"/>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34" name="Rectangle 33"/>
          <p:cNvSpPr/>
          <p:nvPr/>
        </p:nvSpPr>
        <p:spPr>
          <a:xfrm>
            <a:off x="6547417" y="2815389"/>
            <a:ext cx="5387910" cy="3219651"/>
          </a:xfrm>
          <a:prstGeom prst="rect">
            <a:avLst/>
          </a:prstGeom>
          <a:noFill/>
          <a:ln>
            <a:solidFill>
              <a:schemeClr val="accent1">
                <a:alpha val="82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Content Placeholder 2"/>
          <p:cNvSpPr txBox="1">
            <a:spLocks/>
          </p:cNvSpPr>
          <p:nvPr/>
        </p:nvSpPr>
        <p:spPr>
          <a:xfrm>
            <a:off x="7546840" y="2387695"/>
            <a:ext cx="3592286" cy="427694"/>
          </a:xfrm>
          <a:prstGeom prst="rect">
            <a:avLst/>
          </a:prstGeom>
          <a:noFill/>
          <a:ln w="25400">
            <a:noFill/>
          </a:ln>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lgn="ctr">
              <a:buNone/>
            </a:pPr>
            <a:r>
              <a:rPr lang="en-US" sz="2000" b="1" dirty="0">
                <a:latin typeface="Helvetica" charset="0"/>
                <a:ea typeface="Helvetica" charset="0"/>
                <a:cs typeface="Helvetica" charset="0"/>
              </a:rPr>
              <a:t>Evaluation Process</a:t>
            </a:r>
          </a:p>
        </p:txBody>
      </p:sp>
      <p:sp>
        <p:nvSpPr>
          <p:cNvPr id="16" name="TextBox 15"/>
          <p:cNvSpPr txBox="1"/>
          <p:nvPr/>
        </p:nvSpPr>
        <p:spPr>
          <a:xfrm>
            <a:off x="9419590" y="3917383"/>
            <a:ext cx="2247029" cy="1015663"/>
          </a:xfrm>
          <a:prstGeom prst="rect">
            <a:avLst/>
          </a:prstGeom>
          <a:solidFill>
            <a:schemeClr val="bg1"/>
          </a:solidFill>
          <a:effectLst>
            <a:outerShdw blurRad="50800" dist="76200" dir="8100000" algn="tr" rotWithShape="0">
              <a:prstClr val="black">
                <a:alpha val="40000"/>
              </a:prstClr>
            </a:outerShdw>
          </a:effectLst>
        </p:spPr>
        <p:txBody>
          <a:bodyPr wrap="square" rtlCol="0">
            <a:spAutoFit/>
          </a:bodyPr>
          <a:lstStyle/>
          <a:p>
            <a:pPr algn="ctr"/>
            <a:r>
              <a:rPr lang="en-US" sz="2000" dirty="0">
                <a:latin typeface="Helvetica" charset="0"/>
                <a:ea typeface="Helvetica" charset="0"/>
                <a:cs typeface="Helvetica" charset="0"/>
              </a:rPr>
              <a:t>Compute precision &amp; recall at each rank</a:t>
            </a:r>
          </a:p>
        </p:txBody>
      </p:sp>
    </p:spTree>
    <p:extLst>
      <p:ext uri="{BB962C8B-B14F-4D97-AF65-F5344CB8AC3E}">
        <p14:creationId xmlns:p14="http://schemas.microsoft.com/office/powerpoint/2010/main" val="165873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r="69945"/>
          <a:stretch/>
        </p:blipFill>
        <p:spPr>
          <a:xfrm>
            <a:off x="0" y="1931826"/>
            <a:ext cx="4069080" cy="3185626"/>
          </a:xfrm>
          <a:prstGeom prst="rect">
            <a:avLst/>
          </a:prstGeom>
        </p:spPr>
      </p:pic>
      <p:pic>
        <p:nvPicPr>
          <p:cNvPr id="6" name="Content Placeholder 4"/>
          <p:cNvPicPr>
            <a:picLocks noChangeAspect="1"/>
          </p:cNvPicPr>
          <p:nvPr/>
        </p:nvPicPr>
        <p:blipFill rotWithShape="1">
          <a:blip r:embed="rId3"/>
          <a:srcRect l="35626" r="34826"/>
          <a:stretch/>
        </p:blipFill>
        <p:spPr>
          <a:xfrm>
            <a:off x="4127142" y="1931826"/>
            <a:ext cx="4000500" cy="3185626"/>
          </a:xfrm>
          <a:prstGeom prst="rect">
            <a:avLst/>
          </a:prstGeom>
        </p:spPr>
      </p:pic>
      <p:pic>
        <p:nvPicPr>
          <p:cNvPr id="7" name="Content Placeholder 4"/>
          <p:cNvPicPr>
            <a:picLocks noChangeAspect="1"/>
          </p:cNvPicPr>
          <p:nvPr/>
        </p:nvPicPr>
        <p:blipFill rotWithShape="1">
          <a:blip r:embed="rId3"/>
          <a:srcRect l="70409"/>
          <a:stretch/>
        </p:blipFill>
        <p:spPr>
          <a:xfrm>
            <a:off x="8185705" y="1931826"/>
            <a:ext cx="4006295" cy="3185626"/>
          </a:xfrm>
          <a:prstGeom prst="rect">
            <a:avLst/>
          </a:prstGeom>
        </p:spPr>
      </p:pic>
      <p:sp>
        <p:nvSpPr>
          <p:cNvPr id="8" name="TextBox 7"/>
          <p:cNvSpPr txBox="1"/>
          <p:nvPr/>
        </p:nvSpPr>
        <p:spPr>
          <a:xfrm>
            <a:off x="317909" y="1581800"/>
            <a:ext cx="3780202" cy="461665"/>
          </a:xfrm>
          <a:prstGeom prst="rect">
            <a:avLst/>
          </a:prstGeom>
          <a:noFill/>
        </p:spPr>
        <p:txBody>
          <a:bodyPr wrap="none" rtlCol="0">
            <a:spAutoFit/>
          </a:bodyPr>
          <a:lstStyle/>
          <a:p>
            <a:r>
              <a:rPr lang="en-US" sz="2400" dirty="0">
                <a:latin typeface="Helvetica" charset="0"/>
                <a:ea typeface="Helvetica" charset="0"/>
                <a:cs typeface="Helvetica" charset="0"/>
              </a:rPr>
              <a:t>Computer Science Papers</a:t>
            </a:r>
          </a:p>
        </p:txBody>
      </p:sp>
      <p:sp>
        <p:nvSpPr>
          <p:cNvPr id="9" name="TextBox 8"/>
          <p:cNvSpPr txBox="1"/>
          <p:nvPr/>
        </p:nvSpPr>
        <p:spPr>
          <a:xfrm>
            <a:off x="4826259" y="1581799"/>
            <a:ext cx="3359446" cy="461665"/>
          </a:xfrm>
          <a:prstGeom prst="rect">
            <a:avLst/>
          </a:prstGeom>
          <a:noFill/>
        </p:spPr>
        <p:txBody>
          <a:bodyPr wrap="none" rtlCol="0">
            <a:spAutoFit/>
          </a:bodyPr>
          <a:lstStyle/>
          <a:p>
            <a:r>
              <a:rPr lang="en-US" sz="2400">
                <a:latin typeface="Helvetica" charset="0"/>
                <a:ea typeface="Helvetica" charset="0"/>
                <a:cs typeface="Helvetica" charset="0"/>
              </a:rPr>
              <a:t>Yelp Business Reviews</a:t>
            </a:r>
            <a:endParaRPr lang="en-US" sz="2400" dirty="0">
              <a:latin typeface="Helvetica" charset="0"/>
              <a:ea typeface="Helvetica" charset="0"/>
              <a:cs typeface="Helvetica" charset="0"/>
            </a:endParaRPr>
          </a:p>
        </p:txBody>
      </p:sp>
      <p:sp>
        <p:nvSpPr>
          <p:cNvPr id="10" name="TextBox 9"/>
          <p:cNvSpPr txBox="1"/>
          <p:nvPr/>
        </p:nvSpPr>
        <p:spPr>
          <a:xfrm>
            <a:off x="9163493" y="1581797"/>
            <a:ext cx="2599814" cy="461665"/>
          </a:xfrm>
          <a:prstGeom prst="rect">
            <a:avLst/>
          </a:prstGeom>
          <a:noFill/>
        </p:spPr>
        <p:txBody>
          <a:bodyPr wrap="none" rtlCol="0">
            <a:spAutoFit/>
          </a:bodyPr>
          <a:lstStyle/>
          <a:p>
            <a:r>
              <a:rPr lang="en-US" sz="2400">
                <a:latin typeface="Helvetica" charset="0"/>
                <a:ea typeface="Helvetica" charset="0"/>
                <a:cs typeface="Helvetica" charset="0"/>
              </a:rPr>
              <a:t>Wikipedia Articles</a:t>
            </a:r>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lstStyle/>
          <a:p>
            <a:r>
              <a:rPr lang="en-US" b="1" dirty="0" err="1"/>
              <a:t>AutoPhrase</a:t>
            </a:r>
            <a:r>
              <a:rPr lang="en-US" b="1" dirty="0"/>
              <a:t> (TKDE’18):</a:t>
            </a:r>
            <a:r>
              <a:rPr lang="en-US" dirty="0"/>
              <a:t> </a:t>
            </a:r>
            <a:br>
              <a:rPr lang="en-US" dirty="0"/>
            </a:br>
            <a:r>
              <a:rPr lang="en-US" b="1" dirty="0"/>
              <a:t>Cross-Domain</a:t>
            </a:r>
            <a:r>
              <a:rPr lang="en-US" dirty="0"/>
              <a:t> Evaluation Results</a:t>
            </a:r>
          </a:p>
        </p:txBody>
      </p:sp>
      <p:sp>
        <p:nvSpPr>
          <p:cNvPr id="4" name="Slide Number Placeholder 3"/>
          <p:cNvSpPr>
            <a:spLocks noGrp="1"/>
          </p:cNvSpPr>
          <p:nvPr>
            <p:ph type="sldNum" sz="quarter" idx="12"/>
          </p:nvPr>
        </p:nvSpPr>
        <p:spPr/>
        <p:txBody>
          <a:bodyPr/>
          <a:lstStyle/>
          <a:p>
            <a:fld id="{5F56DFE6-1268-BF4E-85E8-8E7123343B70}" type="slidenum">
              <a:rPr lang="en-US" smtClean="0"/>
              <a:t>16</a:t>
            </a:fld>
            <a:endParaRPr lang="en-US"/>
          </a:p>
        </p:txBody>
      </p:sp>
      <p:sp>
        <p:nvSpPr>
          <p:cNvPr id="3" name="TextBox 2"/>
          <p:cNvSpPr txBox="1"/>
          <p:nvPr/>
        </p:nvSpPr>
        <p:spPr>
          <a:xfrm>
            <a:off x="1401977" y="5276200"/>
            <a:ext cx="9068060" cy="369332"/>
          </a:xfrm>
          <a:prstGeom prst="rect">
            <a:avLst/>
          </a:prstGeom>
          <a:solidFill>
            <a:srgbClr val="DA551C">
              <a:alpha val="40000"/>
            </a:srgbClr>
          </a:solidFill>
        </p:spPr>
        <p:txBody>
          <a:bodyPr wrap="none" rtlCol="0">
            <a:spAutoFit/>
          </a:bodyPr>
          <a:lstStyle/>
          <a:p>
            <a:pPr lvl="0"/>
            <a:r>
              <a:rPr lang="en-US" b="1" dirty="0" err="1">
                <a:solidFill>
                  <a:prstClr val="black"/>
                </a:solidFill>
                <a:latin typeface="Helvetica" charset="0"/>
                <a:ea typeface="Helvetica" charset="0"/>
                <a:cs typeface="Helvetica" charset="0"/>
              </a:rPr>
              <a:t>SegPhrase</a:t>
            </a:r>
            <a:r>
              <a:rPr lang="en-US" dirty="0">
                <a:solidFill>
                  <a:prstClr val="black"/>
                </a:solidFill>
                <a:latin typeface="Helvetica" charset="0"/>
                <a:ea typeface="Helvetica" charset="0"/>
                <a:cs typeface="Helvetica" charset="0"/>
              </a:rPr>
              <a:t> (SIGMOD’15): Outperformed </a:t>
            </a:r>
            <a:r>
              <a:rPr lang="en-US" dirty="0" err="1">
                <a:solidFill>
                  <a:prstClr val="black"/>
                </a:solidFill>
                <a:latin typeface="Helvetica" charset="0"/>
                <a:ea typeface="Helvetica" charset="0"/>
                <a:cs typeface="Helvetica" charset="0"/>
              </a:rPr>
              <a:t>TopMine</a:t>
            </a:r>
            <a:r>
              <a:rPr lang="en-US" dirty="0">
                <a:solidFill>
                  <a:prstClr val="black"/>
                </a:solidFill>
                <a:latin typeface="Helvetica" charset="0"/>
                <a:ea typeface="Helvetica" charset="0"/>
                <a:cs typeface="Helvetica" charset="0"/>
              </a:rPr>
              <a:t> (VLDB’15) and many other methods</a:t>
            </a:r>
            <a:endParaRPr lang="en-US" dirty="0"/>
          </a:p>
        </p:txBody>
      </p:sp>
      <p:sp>
        <p:nvSpPr>
          <p:cNvPr id="12" name="TextBox 11"/>
          <p:cNvSpPr txBox="1"/>
          <p:nvPr/>
        </p:nvSpPr>
        <p:spPr>
          <a:xfrm>
            <a:off x="1395340" y="5838799"/>
            <a:ext cx="9068060" cy="369332"/>
          </a:xfrm>
          <a:prstGeom prst="rect">
            <a:avLst/>
          </a:prstGeom>
          <a:solidFill>
            <a:schemeClr val="accent4">
              <a:lumMod val="60000"/>
              <a:lumOff val="40000"/>
              <a:alpha val="90000"/>
            </a:schemeClr>
          </a:solidFill>
        </p:spPr>
        <p:txBody>
          <a:bodyPr wrap="square" rtlCol="0">
            <a:spAutoFit/>
          </a:bodyPr>
          <a:lstStyle/>
          <a:p>
            <a:r>
              <a:rPr lang="en-US" b="1" dirty="0">
                <a:solidFill>
                  <a:prstClr val="black"/>
                </a:solidFill>
                <a:latin typeface="Helvetica" charset="0"/>
                <a:ea typeface="Helvetica" charset="0"/>
                <a:cs typeface="Helvetica" charset="0"/>
              </a:rPr>
              <a:t>TF-IDF</a:t>
            </a:r>
            <a:r>
              <a:rPr lang="en-US" dirty="0">
                <a:solidFill>
                  <a:prstClr val="black"/>
                </a:solidFill>
                <a:latin typeface="Helvetica" charset="0"/>
                <a:ea typeface="Helvetica" charset="0"/>
                <a:cs typeface="Helvetica" charset="0"/>
              </a:rPr>
              <a:t>: </a:t>
            </a:r>
            <a:r>
              <a:rPr lang="en-US" dirty="0">
                <a:latin typeface="Helvetica" charset="0"/>
                <a:ea typeface="Helvetica" charset="0"/>
                <a:cs typeface="Helvetica" charset="0"/>
              </a:rPr>
              <a:t>Stanford NLP Parser (</a:t>
            </a:r>
            <a:r>
              <a:rPr lang="en-US" dirty="0"/>
              <a:t>LREC’16</a:t>
            </a:r>
            <a:r>
              <a:rPr lang="en-US" dirty="0">
                <a:latin typeface="Helvetica" charset="0"/>
                <a:ea typeface="Helvetica" charset="0"/>
                <a:cs typeface="Helvetica" charset="0"/>
              </a:rPr>
              <a:t>) + Ranked by TF-IDF</a:t>
            </a:r>
          </a:p>
        </p:txBody>
      </p:sp>
      <p:sp>
        <p:nvSpPr>
          <p:cNvPr id="13" name="TextBox 12"/>
          <p:cNvSpPr txBox="1"/>
          <p:nvPr/>
        </p:nvSpPr>
        <p:spPr>
          <a:xfrm>
            <a:off x="1395340" y="6352143"/>
            <a:ext cx="9068060" cy="369332"/>
          </a:xfrm>
          <a:prstGeom prst="rect">
            <a:avLst/>
          </a:prstGeom>
          <a:solidFill>
            <a:srgbClr val="7C2B8C">
              <a:alpha val="40000"/>
            </a:srgbClr>
          </a:solidFill>
        </p:spPr>
        <p:txBody>
          <a:bodyPr wrap="square" rtlCol="0">
            <a:spAutoFit/>
          </a:bodyPr>
          <a:lstStyle/>
          <a:p>
            <a:r>
              <a:rPr lang="en-US" b="1" dirty="0" err="1">
                <a:latin typeface="Helvetica" charset="0"/>
                <a:ea typeface="Helvetica" charset="0"/>
                <a:cs typeface="Helvetica" charset="0"/>
              </a:rPr>
              <a:t>TextRank</a:t>
            </a:r>
            <a:r>
              <a:rPr lang="en-US" dirty="0">
                <a:latin typeface="Helvetica" charset="0"/>
                <a:ea typeface="Helvetica" charset="0"/>
                <a:cs typeface="Helvetica" charset="0"/>
              </a:rPr>
              <a:t> (ACL’04): Stanford NLP Parser (</a:t>
            </a:r>
            <a:r>
              <a:rPr lang="en-US" dirty="0"/>
              <a:t>LREC’16</a:t>
            </a:r>
            <a:r>
              <a:rPr lang="en-US" dirty="0">
                <a:latin typeface="Helvetica" charset="0"/>
                <a:ea typeface="Helvetica" charset="0"/>
                <a:cs typeface="Helvetica" charset="0"/>
              </a:rPr>
              <a:t>) + Ranked by </a:t>
            </a:r>
            <a:r>
              <a:rPr lang="en-US" dirty="0" err="1">
                <a:latin typeface="Helvetica" charset="0"/>
                <a:ea typeface="Helvetica" charset="0"/>
                <a:cs typeface="Helvetica" charset="0"/>
              </a:rPr>
              <a:t>TextRank</a:t>
            </a:r>
            <a:r>
              <a:rPr lang="en-US" dirty="0">
                <a:latin typeface="Helvetica" charset="0"/>
                <a:ea typeface="Helvetica" charset="0"/>
                <a:cs typeface="Helvetica" charset="0"/>
              </a:rPr>
              <a:t> </a:t>
            </a:r>
          </a:p>
        </p:txBody>
      </p:sp>
      <p:sp>
        <p:nvSpPr>
          <p:cNvPr id="11" name="TextBox 10">
            <a:extLst>
              <a:ext uri="{FF2B5EF4-FFF2-40B4-BE49-F238E27FC236}">
                <a16:creationId xmlns:a16="http://schemas.microsoft.com/office/drawing/2014/main" id="{6F019536-49D6-0D4F-86FB-BE62A026B1FD}"/>
              </a:ext>
            </a:extLst>
          </p:cNvPr>
          <p:cNvSpPr txBox="1"/>
          <p:nvPr/>
        </p:nvSpPr>
        <p:spPr>
          <a:xfrm>
            <a:off x="13157200" y="546946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54857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1542471"/>
            <a:ext cx="12186376" cy="3573504"/>
            <a:chOff x="0" y="3278769"/>
            <a:chExt cx="12186376" cy="3573504"/>
          </a:xfrm>
        </p:grpSpPr>
        <p:grpSp>
          <p:nvGrpSpPr>
            <p:cNvPr id="8" name="Group 7"/>
            <p:cNvGrpSpPr/>
            <p:nvPr/>
          </p:nvGrpSpPr>
          <p:grpSpPr>
            <a:xfrm>
              <a:off x="0" y="3561660"/>
              <a:ext cx="12186376" cy="3290613"/>
              <a:chOff x="666336" y="2195233"/>
              <a:chExt cx="10977876" cy="2964290"/>
            </a:xfrm>
          </p:grpSpPr>
          <p:pic>
            <p:nvPicPr>
              <p:cNvPr id="9"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r="70404" b="19018"/>
              <a:stretch/>
            </p:blipFill>
            <p:spPr bwMode="auto">
              <a:xfrm>
                <a:off x="666336" y="2195233"/>
                <a:ext cx="3758673"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rotWithShape="1">
              <a:blip r:embed="rId3">
                <a:extLst>
                  <a:ext uri="{28A0092B-C50C-407E-A947-70E740481C1C}">
                    <a14:useLocalDpi xmlns:a14="http://schemas.microsoft.com/office/drawing/2010/main" val="0"/>
                  </a:ext>
                </a:extLst>
              </a:blip>
              <a:srcRect l="35589" r="34943" b="19018"/>
              <a:stretch/>
            </p:blipFill>
            <p:spPr bwMode="auto">
              <a:xfrm>
                <a:off x="4286577" y="2240614"/>
                <a:ext cx="3742459"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71179" r="98" b="19018"/>
              <a:stretch/>
            </p:blipFill>
            <p:spPr bwMode="auto">
              <a:xfrm>
                <a:off x="7996346" y="2249596"/>
                <a:ext cx="3647866" cy="2909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 name="TextBox 11"/>
            <p:cNvSpPr txBox="1"/>
            <p:nvPr/>
          </p:nvSpPr>
          <p:spPr>
            <a:xfrm>
              <a:off x="1763937" y="3278771"/>
              <a:ext cx="1196161" cy="461665"/>
            </a:xfrm>
            <a:prstGeom prst="rect">
              <a:avLst/>
            </a:prstGeom>
            <a:noFill/>
          </p:spPr>
          <p:txBody>
            <a:bodyPr wrap="none" rtlCol="0">
              <a:spAutoFit/>
            </a:bodyPr>
            <a:lstStyle/>
            <a:p>
              <a:r>
                <a:rPr lang="en-US" sz="2400" dirty="0">
                  <a:latin typeface="Helvetica" charset="0"/>
                  <a:ea typeface="Helvetica" charset="0"/>
                  <a:cs typeface="Helvetica" charset="0"/>
                </a:rPr>
                <a:t>English</a:t>
              </a:r>
            </a:p>
          </p:txBody>
        </p:sp>
        <p:sp>
          <p:nvSpPr>
            <p:cNvPr id="13" name="TextBox 12"/>
            <p:cNvSpPr txBox="1"/>
            <p:nvPr/>
          </p:nvSpPr>
          <p:spPr>
            <a:xfrm>
              <a:off x="5742147" y="3278771"/>
              <a:ext cx="1298753" cy="461665"/>
            </a:xfrm>
            <a:prstGeom prst="rect">
              <a:avLst/>
            </a:prstGeom>
            <a:noFill/>
          </p:spPr>
          <p:txBody>
            <a:bodyPr wrap="none" rtlCol="0">
              <a:spAutoFit/>
            </a:bodyPr>
            <a:lstStyle/>
            <a:p>
              <a:r>
                <a:rPr lang="en-US" sz="2400" dirty="0">
                  <a:latin typeface="Helvetica" charset="0"/>
                  <a:ea typeface="Helvetica" charset="0"/>
                  <a:cs typeface="Helvetica" charset="0"/>
                </a:rPr>
                <a:t>Spanish</a:t>
              </a:r>
            </a:p>
          </p:txBody>
        </p:sp>
        <p:sp>
          <p:nvSpPr>
            <p:cNvPr id="14" name="TextBox 13"/>
            <p:cNvSpPr txBox="1"/>
            <p:nvPr/>
          </p:nvSpPr>
          <p:spPr>
            <a:xfrm>
              <a:off x="9824948" y="3278769"/>
              <a:ext cx="1316386" cy="461665"/>
            </a:xfrm>
            <a:prstGeom prst="rect">
              <a:avLst/>
            </a:prstGeom>
            <a:noFill/>
          </p:spPr>
          <p:txBody>
            <a:bodyPr wrap="none" rtlCol="0">
              <a:spAutoFit/>
            </a:bodyPr>
            <a:lstStyle/>
            <a:p>
              <a:r>
                <a:rPr lang="en-US" sz="2400" dirty="0">
                  <a:latin typeface="Helvetica" charset="0"/>
                  <a:ea typeface="Helvetica" charset="0"/>
                  <a:cs typeface="Helvetica" charset="0"/>
                </a:rPr>
                <a:t>Chinese</a:t>
              </a:r>
            </a:p>
          </p:txBody>
        </p:sp>
      </p:grpSp>
      <p:sp>
        <p:nvSpPr>
          <p:cNvPr id="2" name="Title 1"/>
          <p:cNvSpPr>
            <a:spLocks noGrp="1"/>
          </p:cNvSpPr>
          <p:nvPr>
            <p:ph type="title"/>
          </p:nvPr>
        </p:nvSpPr>
        <p:spPr/>
        <p:txBody>
          <a:bodyPr/>
          <a:lstStyle/>
          <a:p>
            <a:r>
              <a:rPr lang="en-US" b="1" dirty="0" err="1"/>
              <a:t>AutoPhrase</a:t>
            </a:r>
            <a:r>
              <a:rPr lang="en-US" b="1" dirty="0"/>
              <a:t> (TKDE’18):</a:t>
            </a:r>
            <a:r>
              <a:rPr lang="en-US" dirty="0"/>
              <a:t> </a:t>
            </a:r>
            <a:br>
              <a:rPr lang="en-US" dirty="0"/>
            </a:br>
            <a:r>
              <a:rPr lang="en-US" b="1" dirty="0"/>
              <a:t>Cross-Language</a:t>
            </a:r>
            <a:r>
              <a:rPr lang="en-US" dirty="0"/>
              <a:t> Evaluation Results</a:t>
            </a:r>
          </a:p>
        </p:txBody>
      </p:sp>
      <p:sp>
        <p:nvSpPr>
          <p:cNvPr id="4" name="Slide Number Placeholder 3"/>
          <p:cNvSpPr>
            <a:spLocks noGrp="1"/>
          </p:cNvSpPr>
          <p:nvPr>
            <p:ph type="sldNum" sz="quarter" idx="12"/>
          </p:nvPr>
        </p:nvSpPr>
        <p:spPr/>
        <p:txBody>
          <a:bodyPr/>
          <a:lstStyle/>
          <a:p>
            <a:fld id="{5F56DFE6-1268-BF4E-85E8-8E7123343B70}" type="slidenum">
              <a:rPr lang="en-US" smtClean="0"/>
              <a:t>17</a:t>
            </a:fld>
            <a:endParaRPr lang="en-US"/>
          </a:p>
        </p:txBody>
      </p:sp>
      <p:sp>
        <p:nvSpPr>
          <p:cNvPr id="15" name="TextBox 14"/>
          <p:cNvSpPr txBox="1"/>
          <p:nvPr/>
        </p:nvSpPr>
        <p:spPr>
          <a:xfrm>
            <a:off x="2053247" y="5345949"/>
            <a:ext cx="8065282" cy="369332"/>
          </a:xfrm>
          <a:prstGeom prst="rect">
            <a:avLst/>
          </a:prstGeom>
          <a:solidFill>
            <a:srgbClr val="DA551C">
              <a:alpha val="40000"/>
            </a:srgbClr>
          </a:solidFill>
        </p:spPr>
        <p:txBody>
          <a:bodyPr wrap="square" rtlCol="0">
            <a:spAutoFit/>
          </a:bodyPr>
          <a:lstStyle/>
          <a:p>
            <a:pPr lvl="0"/>
            <a:r>
              <a:rPr lang="en-US" b="1" dirty="0" err="1">
                <a:latin typeface="Helvetica" charset="0"/>
                <a:ea typeface="Helvetica" charset="0"/>
                <a:cs typeface="Helvetica" charset="0"/>
              </a:rPr>
              <a:t>WrapSegPhrase</a:t>
            </a:r>
            <a:r>
              <a:rPr lang="en-US" dirty="0">
                <a:solidFill>
                  <a:prstClr val="black"/>
                </a:solidFill>
                <a:latin typeface="Helvetica" charset="0"/>
                <a:ea typeface="Helvetica" charset="0"/>
                <a:cs typeface="Helvetica" charset="0"/>
              </a:rPr>
              <a:t>: non-English characters </a:t>
            </a:r>
            <a:r>
              <a:rPr lang="en-US" dirty="0">
                <a:solidFill>
                  <a:prstClr val="black"/>
                </a:solidFill>
                <a:latin typeface="Helvetica" charset="0"/>
                <a:ea typeface="Helvetica" charset="0"/>
                <a:cs typeface="Helvetica" charset="0"/>
                <a:sym typeface="Wingdings"/>
              </a:rPr>
              <a:t></a:t>
            </a:r>
            <a:r>
              <a:rPr lang="en-US" dirty="0">
                <a:solidFill>
                  <a:prstClr val="black"/>
                </a:solidFill>
                <a:latin typeface="Helvetica" charset="0"/>
                <a:ea typeface="Helvetica" charset="0"/>
                <a:cs typeface="Helvetica" charset="0"/>
              </a:rPr>
              <a:t> English letters &amp; </a:t>
            </a:r>
            <a:r>
              <a:rPr lang="en-US" dirty="0" err="1">
                <a:solidFill>
                  <a:prstClr val="black"/>
                </a:solidFill>
                <a:latin typeface="Helvetica" charset="0"/>
                <a:ea typeface="Helvetica" charset="0"/>
                <a:cs typeface="Helvetica" charset="0"/>
              </a:rPr>
              <a:t>SegPhrase</a:t>
            </a:r>
            <a:endParaRPr lang="en-US" dirty="0">
              <a:solidFill>
                <a:prstClr val="black"/>
              </a:solidFill>
              <a:latin typeface="Helvetica" charset="0"/>
              <a:ea typeface="Helvetica" charset="0"/>
              <a:cs typeface="Helvetica" charset="0"/>
            </a:endParaRPr>
          </a:p>
        </p:txBody>
      </p:sp>
      <p:sp>
        <p:nvSpPr>
          <p:cNvPr id="17" name="TextBox 16"/>
          <p:cNvSpPr txBox="1"/>
          <p:nvPr/>
        </p:nvSpPr>
        <p:spPr>
          <a:xfrm>
            <a:off x="2053246" y="5849046"/>
            <a:ext cx="8065283" cy="369332"/>
          </a:xfrm>
          <a:prstGeom prst="rect">
            <a:avLst/>
          </a:prstGeom>
          <a:solidFill>
            <a:schemeClr val="accent6">
              <a:alpha val="51000"/>
            </a:schemeClr>
          </a:solidFill>
        </p:spPr>
        <p:txBody>
          <a:bodyPr wrap="square" rtlCol="0">
            <a:spAutoFit/>
          </a:bodyPr>
          <a:lstStyle/>
          <a:p>
            <a:pPr lvl="0"/>
            <a:r>
              <a:rPr lang="en-US" b="1" dirty="0" err="1">
                <a:latin typeface="Helvetica" charset="0"/>
                <a:ea typeface="Helvetica" charset="0"/>
                <a:cs typeface="Helvetica" charset="0"/>
              </a:rPr>
              <a:t>JiebaSeg</a:t>
            </a:r>
            <a:r>
              <a:rPr lang="en-US" dirty="0">
                <a:solidFill>
                  <a:prstClr val="black"/>
                </a:solidFill>
                <a:latin typeface="Helvetica" charset="0"/>
                <a:ea typeface="Helvetica" charset="0"/>
                <a:cs typeface="Helvetica" charset="0"/>
              </a:rPr>
              <a:t>: Specifically for Chinese; Dictionaries &amp; Hidden Markov Models</a:t>
            </a:r>
          </a:p>
        </p:txBody>
      </p:sp>
      <p:sp>
        <p:nvSpPr>
          <p:cNvPr id="18" name="TextBox 17"/>
          <p:cNvSpPr txBox="1"/>
          <p:nvPr/>
        </p:nvSpPr>
        <p:spPr>
          <a:xfrm>
            <a:off x="2053247" y="6352143"/>
            <a:ext cx="8065283" cy="369332"/>
          </a:xfrm>
          <a:prstGeom prst="rect">
            <a:avLst/>
          </a:prstGeom>
          <a:solidFill>
            <a:srgbClr val="4CBEEF">
              <a:alpha val="45000"/>
            </a:srgbClr>
          </a:solidFill>
        </p:spPr>
        <p:txBody>
          <a:bodyPr wrap="square" rtlCol="0">
            <a:spAutoFit/>
          </a:bodyPr>
          <a:lstStyle/>
          <a:p>
            <a:pPr lvl="0"/>
            <a:r>
              <a:rPr lang="en-US" b="1" dirty="0" err="1">
                <a:latin typeface="Helvetica" charset="0"/>
                <a:ea typeface="Helvetica" charset="0"/>
                <a:cs typeface="Helvetica" charset="0"/>
              </a:rPr>
              <a:t>AnsjSeg</a:t>
            </a:r>
            <a:r>
              <a:rPr lang="en-US" dirty="0">
                <a:solidFill>
                  <a:prstClr val="black"/>
                </a:solidFill>
                <a:latin typeface="Helvetica" charset="0"/>
                <a:ea typeface="Helvetica" charset="0"/>
                <a:cs typeface="Helvetica" charset="0"/>
              </a:rPr>
              <a:t>: Specifically for Chinese; Dictionaries &amp; Conditional Random Fields</a:t>
            </a:r>
          </a:p>
        </p:txBody>
      </p:sp>
    </p:spTree>
    <p:extLst>
      <p:ext uri="{BB962C8B-B14F-4D97-AF65-F5344CB8AC3E}">
        <p14:creationId xmlns:p14="http://schemas.microsoft.com/office/powerpoint/2010/main" val="1191405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err="1"/>
              <a:t>AutoPhrase</a:t>
            </a:r>
            <a:r>
              <a:rPr lang="en-US" altLang="zh-CN" b="1" dirty="0"/>
              <a:t> (TKDE’18):</a:t>
            </a:r>
            <a:r>
              <a:rPr lang="en-US" altLang="zh-CN" dirty="0"/>
              <a:t> Results of Chinese Phrases from Wiki Articles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18</a:t>
            </a:fld>
            <a:endParaRPr lang="en-US"/>
          </a:p>
        </p:txBody>
      </p:sp>
      <p:graphicFrame>
        <p:nvGraphicFramePr>
          <p:cNvPr id="12" name="Table 11"/>
          <p:cNvGraphicFramePr>
            <a:graphicFrameLocks noGrp="1"/>
          </p:cNvGraphicFramePr>
          <p:nvPr/>
        </p:nvGraphicFramePr>
        <p:xfrm>
          <a:off x="1422590" y="1541354"/>
          <a:ext cx="9346819" cy="5090160"/>
        </p:xfrm>
        <a:graphic>
          <a:graphicData uri="http://schemas.openxmlformats.org/drawingml/2006/table">
            <a:tbl>
              <a:tblPr firstRow="1" bandRow="1">
                <a:tableStyleId>{5C22544A-7EE6-4342-B048-85BDC9FD1C3A}</a:tableStyleId>
              </a:tblPr>
              <a:tblGrid>
                <a:gridCol w="1190625">
                  <a:extLst>
                    <a:ext uri="{9D8B030D-6E8A-4147-A177-3AD203B41FA5}">
                      <a16:colId xmlns:a16="http://schemas.microsoft.com/office/drawing/2014/main" val="20000"/>
                    </a:ext>
                  </a:extLst>
                </a:gridCol>
                <a:gridCol w="2811780">
                  <a:extLst>
                    <a:ext uri="{9D8B030D-6E8A-4147-A177-3AD203B41FA5}">
                      <a16:colId xmlns:a16="http://schemas.microsoft.com/office/drawing/2014/main" val="20001"/>
                    </a:ext>
                  </a:extLst>
                </a:gridCol>
                <a:gridCol w="5344414">
                  <a:extLst>
                    <a:ext uri="{9D8B030D-6E8A-4147-A177-3AD203B41FA5}">
                      <a16:colId xmlns:a16="http://schemas.microsoft.com/office/drawing/2014/main" val="20002"/>
                    </a:ext>
                  </a:extLst>
                </a:gridCol>
              </a:tblGrid>
              <a:tr h="382057">
                <a:tc>
                  <a:txBody>
                    <a:bodyPr/>
                    <a:lstStyle/>
                    <a:p>
                      <a:pPr algn="ctr"/>
                      <a:r>
                        <a:rPr lang="en-US" dirty="0">
                          <a:latin typeface="Helvetica" charset="0"/>
                          <a:ea typeface="Helvetica" charset="0"/>
                          <a:cs typeface="Helvetica" charset="0"/>
                        </a:rPr>
                        <a:t>Phrase’s</a:t>
                      </a:r>
                    </a:p>
                    <a:p>
                      <a:pPr algn="ctr"/>
                      <a:r>
                        <a:rPr lang="en-US" dirty="0">
                          <a:latin typeface="Helvetica" charset="0"/>
                          <a:ea typeface="Helvetica" charset="0"/>
                          <a:cs typeface="Helvetica" charset="0"/>
                        </a:rPr>
                        <a:t>Rank</a:t>
                      </a:r>
                    </a:p>
                  </a:txBody>
                  <a:tcPr/>
                </a:tc>
                <a:tc>
                  <a:txBody>
                    <a:bodyPr/>
                    <a:lstStyle/>
                    <a:p>
                      <a:pPr algn="ctr"/>
                      <a:r>
                        <a:rPr lang="en-US" dirty="0">
                          <a:latin typeface="Helvetica" charset="0"/>
                          <a:ea typeface="Helvetica" charset="0"/>
                          <a:cs typeface="Helvetica" charset="0"/>
                        </a:rPr>
                        <a:t>Phrase</a:t>
                      </a:r>
                    </a:p>
                  </a:txBody>
                  <a:tcPr/>
                </a:tc>
                <a:tc>
                  <a:txBody>
                    <a:bodyPr/>
                    <a:lstStyle/>
                    <a:p>
                      <a:pPr algn="ctr"/>
                      <a:r>
                        <a:rPr lang="en-US" dirty="0">
                          <a:latin typeface="Helvetica" charset="0"/>
                          <a:ea typeface="Helvetica" charset="0"/>
                          <a:cs typeface="Helvetica" charset="0"/>
                        </a:rPr>
                        <a:t>Translation</a:t>
                      </a:r>
                      <a:r>
                        <a:rPr lang="en-US" baseline="0" dirty="0">
                          <a:latin typeface="Helvetica" charset="0"/>
                          <a:ea typeface="Helvetica" charset="0"/>
                          <a:cs typeface="Helvetica" charset="0"/>
                        </a:rPr>
                        <a:t> (Explanation)</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0"/>
                  </a:ext>
                </a:extLst>
              </a:tr>
              <a:tr h="370840">
                <a:tc>
                  <a:txBody>
                    <a:bodyPr/>
                    <a:lstStyle/>
                    <a:p>
                      <a:pPr algn="ctr"/>
                      <a:r>
                        <a:rPr lang="en-US" dirty="0">
                          <a:latin typeface="Helvetica" charset="0"/>
                          <a:ea typeface="Helvetica" charset="0"/>
                          <a:cs typeface="Helvetica" charset="0"/>
                        </a:rPr>
                        <a:t>1</a:t>
                      </a:r>
                    </a:p>
                  </a:txBody>
                  <a:tcPr/>
                </a:tc>
                <a:tc>
                  <a:txBody>
                    <a:bodyPr/>
                    <a:lstStyle/>
                    <a:p>
                      <a:r>
                        <a:rPr lang="zh-CN" altLang="en-US" dirty="0">
                          <a:latin typeface="Helvetica" charset="0"/>
                          <a:ea typeface="Helvetica" charset="0"/>
                          <a:cs typeface="Helvetica" charset="0"/>
                        </a:rPr>
                        <a:t>江苏</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舜</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a:t>
                      </a:r>
                      <a:r>
                        <a:rPr lang="en-US" baseline="0" dirty="0">
                          <a:latin typeface="Helvetica" charset="0"/>
                          <a:ea typeface="Helvetica" charset="0"/>
                          <a:cs typeface="Helvetica" charset="0"/>
                        </a:rPr>
                        <a:t> name of a soccer team)</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1"/>
                  </a:ext>
                </a:extLst>
              </a:tr>
              <a:tr h="370840">
                <a:tc>
                  <a:txBody>
                    <a:bodyPr/>
                    <a:lstStyle/>
                    <a:p>
                      <a:pPr algn="ctr"/>
                      <a:r>
                        <a:rPr lang="en-US" dirty="0">
                          <a:latin typeface="Helvetica" charset="0"/>
                          <a:ea typeface="Helvetica" charset="0"/>
                          <a:cs typeface="Helvetica" charset="0"/>
                        </a:rPr>
                        <a:t>2</a:t>
                      </a:r>
                    </a:p>
                  </a:txBody>
                  <a:tcPr/>
                </a:tc>
                <a:tc>
                  <a:txBody>
                    <a:bodyPr/>
                    <a:lstStyle/>
                    <a:p>
                      <a:r>
                        <a:rPr lang="zh-CN" altLang="en-US" dirty="0">
                          <a:latin typeface="Helvetica" charset="0"/>
                          <a:ea typeface="Helvetica" charset="0"/>
                          <a:cs typeface="Helvetica" charset="0"/>
                        </a:rPr>
                        <a:t>苦</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艾</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酒</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Absinthe</a:t>
                      </a:r>
                    </a:p>
                  </a:txBody>
                  <a:tcPr/>
                </a:tc>
                <a:extLst>
                  <a:ext uri="{0D108BD9-81ED-4DB2-BD59-A6C34878D82A}">
                    <a16:rowId xmlns:a16="http://schemas.microsoft.com/office/drawing/2014/main" val="10002"/>
                  </a:ext>
                </a:extLst>
              </a:tr>
              <a:tr h="370840">
                <a:tc>
                  <a:txBody>
                    <a:bodyPr/>
                    <a:lstStyle/>
                    <a:p>
                      <a:pPr algn="ctr"/>
                      <a:r>
                        <a:rPr lang="en-US" dirty="0">
                          <a:latin typeface="Helvetica" charset="0"/>
                          <a:ea typeface="Helvetica" charset="0"/>
                          <a:cs typeface="Helvetica" charset="0"/>
                        </a:rPr>
                        <a:t>3</a:t>
                      </a:r>
                    </a:p>
                  </a:txBody>
                  <a:tcPr/>
                </a:tc>
                <a:tc>
                  <a:txBody>
                    <a:bodyPr/>
                    <a:lstStyle/>
                    <a:p>
                      <a:r>
                        <a:rPr lang="zh-CN" altLang="en-US" dirty="0">
                          <a:latin typeface="Helvetica" charset="0"/>
                          <a:ea typeface="Helvetica" charset="0"/>
                          <a:cs typeface="Helvetica" charset="0"/>
                        </a:rPr>
                        <a:t>白发</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魔</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女</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name of a novel/TV-series)</a:t>
                      </a:r>
                    </a:p>
                  </a:txBody>
                  <a:tcPr/>
                </a:tc>
                <a:extLst>
                  <a:ext uri="{0D108BD9-81ED-4DB2-BD59-A6C34878D82A}">
                    <a16:rowId xmlns:a16="http://schemas.microsoft.com/office/drawing/2014/main" val="10003"/>
                  </a:ext>
                </a:extLst>
              </a:tr>
              <a:tr h="370840">
                <a:tc>
                  <a:txBody>
                    <a:bodyPr/>
                    <a:lstStyle/>
                    <a:p>
                      <a:pPr algn="ctr"/>
                      <a:r>
                        <a:rPr lang="en-US" dirty="0">
                          <a:latin typeface="Helvetica" charset="0"/>
                          <a:ea typeface="Helvetica" charset="0"/>
                          <a:cs typeface="Helvetica" charset="0"/>
                        </a:rPr>
                        <a:t>4</a:t>
                      </a:r>
                    </a:p>
                  </a:txBody>
                  <a:tcPr/>
                </a:tc>
                <a:tc>
                  <a:txBody>
                    <a:bodyPr/>
                    <a:lstStyle/>
                    <a:p>
                      <a:r>
                        <a:rPr lang="zh-CN" altLang="en-US" dirty="0">
                          <a:latin typeface="Helvetica" charset="0"/>
                          <a:ea typeface="Helvetica" charset="0"/>
                          <a:cs typeface="Helvetica" charset="0"/>
                        </a:rPr>
                        <a:t>笔记</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型</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电脑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notebook</a:t>
                      </a:r>
                      <a:r>
                        <a:rPr lang="en-US" baseline="0" dirty="0">
                          <a:latin typeface="Helvetica" charset="0"/>
                          <a:ea typeface="Helvetica" charset="0"/>
                          <a:cs typeface="Helvetica" charset="0"/>
                        </a:rPr>
                        <a:t> computer, laptop</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4"/>
                  </a:ext>
                </a:extLst>
              </a:tr>
              <a:tr h="370840">
                <a:tc>
                  <a:txBody>
                    <a:bodyPr/>
                    <a:lstStyle/>
                    <a:p>
                      <a:pPr algn="ctr"/>
                      <a:r>
                        <a:rPr lang="en-US" dirty="0">
                          <a:latin typeface="Helvetica" charset="0"/>
                          <a:ea typeface="Helvetica" charset="0"/>
                          <a:cs typeface="Helvetica" charset="0"/>
                        </a:rPr>
                        <a:t>5</a:t>
                      </a:r>
                    </a:p>
                  </a:txBody>
                  <a:tcPr/>
                </a:tc>
                <a:tc>
                  <a:txBody>
                    <a:bodyPr/>
                    <a:lstStyle/>
                    <a:p>
                      <a:r>
                        <a:rPr lang="zh-CN" altLang="en-US" dirty="0">
                          <a:latin typeface="Helvetica" charset="0"/>
                          <a:ea typeface="Helvetica" charset="0"/>
                          <a:cs typeface="Helvetica" charset="0"/>
                        </a:rPr>
                        <a:t>首席</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执行官</a:t>
                      </a:r>
                    </a:p>
                  </a:txBody>
                  <a:tcPr/>
                </a:tc>
                <a:tc>
                  <a:txBody>
                    <a:bodyPr/>
                    <a:lstStyle/>
                    <a:p>
                      <a:r>
                        <a:rPr lang="en-US" dirty="0">
                          <a:latin typeface="Helvetica" charset="0"/>
                          <a:ea typeface="Helvetica" charset="0"/>
                          <a:cs typeface="Helvetica" charset="0"/>
                        </a:rPr>
                        <a:t>CEO</a:t>
                      </a:r>
                    </a:p>
                  </a:txBody>
                  <a:tcPr/>
                </a:tc>
                <a:extLst>
                  <a:ext uri="{0D108BD9-81ED-4DB2-BD59-A6C34878D82A}">
                    <a16:rowId xmlns:a16="http://schemas.microsoft.com/office/drawing/2014/main" val="10005"/>
                  </a:ext>
                </a:extLst>
              </a:tr>
              <a:tr h="370840">
                <a:tc>
                  <a:txBody>
                    <a:bodyPr/>
                    <a:lstStyle/>
                    <a:p>
                      <a:pPr algn="ct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06"/>
                  </a:ext>
                </a:extLst>
              </a:tr>
              <a:tr h="370840">
                <a:tc>
                  <a:txBody>
                    <a:bodyPr/>
                    <a:lstStyle/>
                    <a:p>
                      <a:pPr algn="ctr"/>
                      <a:r>
                        <a:rPr lang="en-US" dirty="0">
                          <a:latin typeface="Helvetica" charset="0"/>
                          <a:ea typeface="Helvetica" charset="0"/>
                          <a:cs typeface="Helvetica" charset="0"/>
                        </a:rPr>
                        <a:t>99,994</a:t>
                      </a:r>
                    </a:p>
                  </a:txBody>
                  <a:tcPr/>
                </a:tc>
                <a:tc>
                  <a:txBody>
                    <a:bodyPr/>
                    <a:lstStyle/>
                    <a:p>
                      <a:r>
                        <a:rPr lang="zh-CN" altLang="en-US" dirty="0">
                          <a:latin typeface="Helvetica" charset="0"/>
                          <a:ea typeface="Helvetica" charset="0"/>
                          <a:cs typeface="Helvetica" charset="0"/>
                        </a:rPr>
                        <a:t>计算机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科学技术</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Computer Science and Technology</a:t>
                      </a:r>
                    </a:p>
                  </a:txBody>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99,995</a:t>
                      </a:r>
                    </a:p>
                  </a:txBody>
                  <a:tcPr/>
                </a:tc>
                <a:tc>
                  <a:txBody>
                    <a:bodyPr/>
                    <a:lstStyle/>
                    <a:p>
                      <a:r>
                        <a:rPr lang="zh-CN" altLang="en-US" dirty="0">
                          <a:latin typeface="Helvetica" charset="0"/>
                          <a:ea typeface="Helvetica" charset="0"/>
                          <a:cs typeface="Helvetica" charset="0"/>
                        </a:rPr>
                        <a:t>恒</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天然</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Fonterra (a company)</a:t>
                      </a:r>
                    </a:p>
                  </a:txBody>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99,996</a:t>
                      </a:r>
                    </a:p>
                  </a:txBody>
                  <a:tcPr/>
                </a:tc>
                <a:tc>
                  <a:txBody>
                    <a:bodyPr/>
                    <a:lstStyle/>
                    <a:p>
                      <a:r>
                        <a:rPr lang="zh-CN" altLang="en-US" dirty="0">
                          <a:latin typeface="Helvetica" charset="0"/>
                          <a:ea typeface="Helvetica" charset="0"/>
                          <a:cs typeface="Helvetica" charset="0"/>
                        </a:rPr>
                        <a:t>中国</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作家</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协会</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副</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主席</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The Vice President of Writers Association of China</a:t>
                      </a:r>
                    </a:p>
                  </a:txBody>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99,997</a:t>
                      </a:r>
                    </a:p>
                  </a:txBody>
                  <a:tcPr/>
                </a:tc>
                <a:tc>
                  <a:txBody>
                    <a:bodyPr/>
                    <a:lstStyle/>
                    <a:p>
                      <a:r>
                        <a:rPr lang="zh-CN" altLang="en-US" dirty="0">
                          <a:latin typeface="Helvetica" charset="0"/>
                          <a:ea typeface="Helvetica" charset="0"/>
                          <a:cs typeface="Helvetica" charset="0"/>
                        </a:rPr>
                        <a:t>维他命</a:t>
                      </a:r>
                      <a:r>
                        <a:rPr lang="en-US" altLang="zh-CN" dirty="0">
                          <a:latin typeface="Helvetica" charset="0"/>
                          <a:ea typeface="Helvetica" charset="0"/>
                          <a:cs typeface="Helvetica" charset="0"/>
                        </a:rPr>
                        <a:t>_b</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Vitamin</a:t>
                      </a:r>
                      <a:r>
                        <a:rPr lang="en-US" baseline="0" dirty="0">
                          <a:latin typeface="Helvetica" charset="0"/>
                          <a:ea typeface="Helvetica" charset="0"/>
                          <a:cs typeface="Helvetica" charset="0"/>
                        </a:rPr>
                        <a:t> B</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Helvetica" charset="0"/>
                          <a:ea typeface="Helvetica" charset="0"/>
                          <a:cs typeface="Helvetica" charset="0"/>
                        </a:rPr>
                        <a:t>99,998</a:t>
                      </a:r>
                    </a:p>
                  </a:txBody>
                  <a:tcPr/>
                </a:tc>
                <a:tc>
                  <a:txBody>
                    <a:bodyPr/>
                    <a:lstStyle/>
                    <a:p>
                      <a:r>
                        <a:rPr lang="zh-CN" altLang="en-US" dirty="0">
                          <a:latin typeface="Helvetica" charset="0"/>
                          <a:ea typeface="Helvetica" charset="0"/>
                          <a:cs typeface="Helvetica" charset="0"/>
                        </a:rPr>
                        <a:t>舆论</a:t>
                      </a:r>
                      <a:r>
                        <a:rPr lang="en-US" altLang="zh-CN" dirty="0">
                          <a:latin typeface="Helvetica" charset="0"/>
                          <a:ea typeface="Helvetica" charset="0"/>
                          <a:cs typeface="Helvetica" charset="0"/>
                        </a:rPr>
                        <a:t>_</a:t>
                      </a:r>
                      <a:r>
                        <a:rPr lang="zh-CN" altLang="en-US" dirty="0">
                          <a:latin typeface="Helvetica" charset="0"/>
                          <a:ea typeface="Helvetica" charset="0"/>
                          <a:cs typeface="Helvetica" charset="0"/>
                        </a:rPr>
                        <a:t>导向</a:t>
                      </a:r>
                      <a:endParaRPr lang="en-US" dirty="0">
                        <a:latin typeface="Helvetica" charset="0"/>
                        <a:ea typeface="Helvetica" charset="0"/>
                        <a:cs typeface="Helvetica" charset="0"/>
                      </a:endParaRPr>
                    </a:p>
                  </a:txBody>
                  <a:tcPr/>
                </a:tc>
                <a:tc>
                  <a:txBody>
                    <a:bodyPr/>
                    <a:lstStyle/>
                    <a:p>
                      <a:r>
                        <a:rPr lang="en-US" dirty="0">
                          <a:latin typeface="Helvetica" charset="0"/>
                          <a:ea typeface="Helvetica" charset="0"/>
                          <a:cs typeface="Helvetica" charset="0"/>
                        </a:rPr>
                        <a:t>controlled guidance of the media</a:t>
                      </a:r>
                    </a:p>
                  </a:txBody>
                  <a:tcPr/>
                </a:tc>
                <a:extLst>
                  <a:ext uri="{0D108BD9-81ED-4DB2-BD59-A6C34878D82A}">
                    <a16:rowId xmlns:a16="http://schemas.microsoft.com/office/drawing/2014/main" val="1001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tc>
                  <a:txBody>
                    <a:bodyPr/>
                    <a:lstStyle/>
                    <a:p>
                      <a:r>
                        <a:rPr lang="is-IS" dirty="0">
                          <a:latin typeface="Helvetica" charset="0"/>
                          <a:ea typeface="Helvetica" charset="0"/>
                          <a:cs typeface="Helvetica" charset="0"/>
                        </a:rPr>
                        <a:t>…</a:t>
                      </a:r>
                      <a:endParaRPr lang="en-US" dirty="0">
                        <a:latin typeface="Helvetica" charset="0"/>
                        <a:ea typeface="Helvetica" charset="0"/>
                        <a:cs typeface="Helvetica" charset="0"/>
                      </a:endParaRPr>
                    </a:p>
                  </a:txBody>
                  <a:tcPr/>
                </a:tc>
                <a:extLst>
                  <a:ext uri="{0D108BD9-81ED-4DB2-BD59-A6C34878D82A}">
                    <a16:rowId xmlns:a16="http://schemas.microsoft.com/office/drawing/2014/main" val="10012"/>
                  </a:ext>
                </a:extLst>
              </a:tr>
            </a:tbl>
          </a:graphicData>
        </a:graphic>
      </p:graphicFrame>
      <p:sp>
        <p:nvSpPr>
          <p:cNvPr id="16" name="Content Placeholder 2"/>
          <p:cNvSpPr txBox="1">
            <a:spLocks/>
          </p:cNvSpPr>
          <p:nvPr/>
        </p:nvSpPr>
        <p:spPr>
          <a:xfrm>
            <a:off x="838200" y="3413760"/>
            <a:ext cx="10662920" cy="1341120"/>
          </a:xfrm>
          <a:prstGeom prst="rect">
            <a:avLst/>
          </a:prstGeom>
          <a:solidFill>
            <a:schemeClr val="bg1"/>
          </a:solidFill>
          <a:effectLst>
            <a:outerShdw blurRad="50800" dist="76200" dir="2700000" algn="tl" rotWithShape="0">
              <a:prstClr val="black">
                <a:alpha val="40000"/>
              </a:prstClr>
            </a:outerShdw>
          </a:effectLst>
        </p:spPr>
        <p:txBody>
          <a:bodyPr vert="horz" lIns="68579" tIns="34289" rIns="68579" bIns="34289" rtlCol="0">
            <a:noAutofit/>
          </a:bodyPr>
          <a:lstStyle>
            <a:lvl1pPr marL="341313" indent="-341313" algn="l" defTabSz="914377"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88" indent="-373063" algn="l" defTabSz="914377"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96" indent="-300031" algn="l" defTabSz="914377"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813" indent="-290513" algn="l" defTabSz="914377"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3000" indent="-274638" algn="l" defTabSz="914377"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latin typeface="Helvetica" charset="0"/>
                <a:ea typeface="Helvetica" charset="0"/>
                <a:cs typeface="Helvetica" charset="0"/>
              </a:rPr>
              <a:t>The size of positive pool is about 29,000</a:t>
            </a:r>
          </a:p>
          <a:p>
            <a:r>
              <a:rPr lang="en-US" dirty="0" err="1">
                <a:latin typeface="Helvetica" charset="0"/>
                <a:ea typeface="Helvetica" charset="0"/>
                <a:cs typeface="Helvetica" charset="0"/>
              </a:rPr>
              <a:t>AutoPhrase</a:t>
            </a:r>
            <a:r>
              <a:rPr lang="en-US" dirty="0">
                <a:latin typeface="Helvetica" charset="0"/>
                <a:ea typeface="Helvetica" charset="0"/>
                <a:cs typeface="Helvetica" charset="0"/>
              </a:rPr>
              <a:t> finds more than 116,000 quality phrases (quality score &gt; 0.5)</a:t>
            </a:r>
          </a:p>
          <a:p>
            <a:pPr lvl="1"/>
            <a:r>
              <a:rPr lang="en-US" dirty="0">
                <a:latin typeface="Helvetica" charset="0"/>
                <a:ea typeface="Helvetica" charset="0"/>
                <a:cs typeface="Helvetica" charset="0"/>
              </a:rPr>
              <a:t>Much more!</a:t>
            </a:r>
          </a:p>
        </p:txBody>
      </p:sp>
    </p:spTree>
    <p:extLst>
      <p:ext uri="{BB962C8B-B14F-4D97-AF65-F5344CB8AC3E}">
        <p14:creationId xmlns:p14="http://schemas.microsoft.com/office/powerpoint/2010/main" val="29590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3388" y="1666138"/>
            <a:ext cx="10807700" cy="4749800"/>
          </a:xfrm>
          <a:prstGeom prst="rect">
            <a:avLst/>
          </a:prstGeom>
        </p:spPr>
      </p:pic>
      <p:sp>
        <p:nvSpPr>
          <p:cNvPr id="24" name="Title 1"/>
          <p:cNvSpPr>
            <a:spLocks noGrp="1"/>
          </p:cNvSpPr>
          <p:nvPr>
            <p:ph type="title"/>
          </p:nvPr>
        </p:nvSpPr>
        <p:spPr>
          <a:xfrm>
            <a:off x="609599" y="0"/>
            <a:ext cx="11019693" cy="1325563"/>
          </a:xfrm>
        </p:spPr>
        <p:txBody>
          <a:bodyPr/>
          <a:lstStyle/>
          <a:p>
            <a:r>
              <a:rPr lang="en-US" altLang="zh-CN" b="1" dirty="0"/>
              <a:t>Phrase Mining: </a:t>
            </a:r>
            <a:r>
              <a:rPr lang="en-US" altLang="zh-CN" dirty="0"/>
              <a:t>Impact in Various Domains</a:t>
            </a:r>
            <a:endParaRPr lang="en-US" dirty="0"/>
          </a:p>
        </p:txBody>
      </p:sp>
      <p:pic>
        <p:nvPicPr>
          <p:cNvPr id="3" name="Picture 2"/>
          <p:cNvPicPr>
            <a:picLocks noChangeAspect="1"/>
          </p:cNvPicPr>
          <p:nvPr/>
        </p:nvPicPr>
        <p:blipFill>
          <a:blip r:embed="rId4"/>
          <a:stretch>
            <a:fillRect/>
          </a:stretch>
        </p:blipFill>
        <p:spPr>
          <a:xfrm>
            <a:off x="193388" y="1708042"/>
            <a:ext cx="11899900" cy="4724400"/>
          </a:xfrm>
          <a:prstGeom prst="rect">
            <a:avLst/>
          </a:prstGeom>
        </p:spPr>
      </p:pic>
      <p:pic>
        <p:nvPicPr>
          <p:cNvPr id="5" name="Picture 4"/>
          <p:cNvPicPr>
            <a:picLocks noChangeAspect="1"/>
          </p:cNvPicPr>
          <p:nvPr/>
        </p:nvPicPr>
        <p:blipFill>
          <a:blip r:embed="rId5"/>
          <a:stretch>
            <a:fillRect/>
          </a:stretch>
        </p:blipFill>
        <p:spPr>
          <a:xfrm>
            <a:off x="193578" y="1391063"/>
            <a:ext cx="11887200" cy="5588000"/>
          </a:xfrm>
          <a:prstGeom prst="rect">
            <a:avLst/>
          </a:prstGeom>
        </p:spPr>
      </p:pic>
      <p:pic>
        <p:nvPicPr>
          <p:cNvPr id="6" name="Picture 5"/>
          <p:cNvPicPr>
            <a:picLocks noChangeAspect="1"/>
          </p:cNvPicPr>
          <p:nvPr/>
        </p:nvPicPr>
        <p:blipFill>
          <a:blip r:embed="rId6"/>
          <a:stretch>
            <a:fillRect/>
          </a:stretch>
        </p:blipFill>
        <p:spPr>
          <a:xfrm>
            <a:off x="193388" y="1744625"/>
            <a:ext cx="11950700" cy="4737100"/>
          </a:xfrm>
          <a:prstGeom prst="rect">
            <a:avLst/>
          </a:prstGeom>
        </p:spPr>
      </p:pic>
      <p:pic>
        <p:nvPicPr>
          <p:cNvPr id="90" name="Picture 4" descr="https://images-na.ssl-images-amazon.com/images/I/71-RV07tw6L.jpg"/>
          <p:cNvPicPr>
            <a:picLocks noChangeAspect="1" noChangeArrowheads="1"/>
          </p:cNvPicPr>
          <p:nvPr/>
        </p:nvPicPr>
        <p:blipFill rotWithShape="1">
          <a:blip r:embed="rId7">
            <a:extLst>
              <a:ext uri="{28A0092B-C50C-407E-A947-70E740481C1C}">
                <a14:useLocalDpi xmlns:a14="http://schemas.microsoft.com/office/drawing/2010/main" val="0"/>
              </a:ext>
            </a:extLst>
          </a:blip>
          <a:srcRect b="57255"/>
          <a:stretch/>
        </p:blipFill>
        <p:spPr bwMode="auto">
          <a:xfrm>
            <a:off x="2925943" y="2633139"/>
            <a:ext cx="5342589" cy="2815798"/>
          </a:xfrm>
          <a:prstGeom prst="rect">
            <a:avLst/>
          </a:prstGeom>
          <a:noFill/>
          <a:effectLst>
            <a:outerShdw blurRad="50800" dist="1270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0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txBox="1">
            <a:spLocks/>
          </p:cNvSpPr>
          <p:nvPr/>
        </p:nvSpPr>
        <p:spPr>
          <a:xfrm>
            <a:off x="838200" y="1685649"/>
            <a:ext cx="10995212" cy="503582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Analyzes US news articles on April 9, 2017</a:t>
            </a:r>
          </a:p>
          <a:p>
            <a:r>
              <a:rPr lang="en-US" sz="2400" b="1" dirty="0">
                <a:latin typeface="Helvetica" charset="0"/>
                <a:ea typeface="Helvetica" charset="0"/>
                <a:cs typeface="Helvetica" charset="0"/>
              </a:rPr>
              <a:t>Before Phrase Mining</a:t>
            </a: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p:txBody>
      </p:sp>
      <p:sp>
        <p:nvSpPr>
          <p:cNvPr id="2" name="Title 1"/>
          <p:cNvSpPr>
            <a:spLocks noGrp="1"/>
          </p:cNvSpPr>
          <p:nvPr>
            <p:ph type="title"/>
          </p:nvPr>
        </p:nvSpPr>
        <p:spPr/>
        <p:txBody>
          <a:bodyPr/>
          <a:lstStyle/>
          <a:p>
            <a:r>
              <a:rPr lang="en-US" b="1" dirty="0"/>
              <a:t>Why</a:t>
            </a:r>
            <a:r>
              <a:rPr lang="en-US" dirty="0"/>
              <a:t> Phrase Mining?</a:t>
            </a:r>
          </a:p>
        </p:txBody>
      </p:sp>
      <p:sp>
        <p:nvSpPr>
          <p:cNvPr id="4" name="Slide Number Placeholder 3"/>
          <p:cNvSpPr>
            <a:spLocks noGrp="1"/>
          </p:cNvSpPr>
          <p:nvPr>
            <p:ph type="sldNum" sz="quarter" idx="12"/>
          </p:nvPr>
        </p:nvSpPr>
        <p:spPr/>
        <p:txBody>
          <a:bodyPr/>
          <a:lstStyle/>
          <a:p>
            <a:fld id="{5F56DFE6-1268-BF4E-85E8-8E7123343B70}" type="slidenum">
              <a:rPr lang="en-US" smtClean="0"/>
              <a:t>2</a:t>
            </a:fld>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4458" y="2678740"/>
            <a:ext cx="5569006" cy="3413262"/>
          </a:xfrm>
        </p:spPr>
      </p:pic>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pic>
        <p:nvPicPr>
          <p:cNvPr id="6146" name="Picture 2"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89676" y="3550367"/>
            <a:ext cx="1306388" cy="1306388"/>
          </a:xfrm>
          <a:prstGeom prst="rect">
            <a:avLst/>
          </a:prstGeom>
          <a:noFill/>
          <a:extLst>
            <a:ext uri="{909E8E84-426E-40DD-AFC4-6F175D3DCCD1}">
              <a14:hiddenFill xmlns:a14="http://schemas.microsoft.com/office/drawing/2010/main">
                <a:solidFill>
                  <a:srgbClr val="FFFFFF"/>
                </a:solidFill>
              </a14:hiddenFill>
            </a:ext>
          </a:extLst>
        </p:spPr>
      </p:pic>
      <p:sp>
        <p:nvSpPr>
          <p:cNvPr id="16" name="内容占位符 2"/>
          <p:cNvSpPr txBox="1">
            <a:spLocks/>
          </p:cNvSpPr>
          <p:nvPr/>
        </p:nvSpPr>
        <p:spPr>
          <a:xfrm>
            <a:off x="6387360" y="2978076"/>
            <a:ext cx="4201614" cy="2718012"/>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Which “United”?</a:t>
            </a:r>
          </a:p>
          <a:p>
            <a:pPr lvl="1"/>
            <a:r>
              <a:rPr lang="en-US" altLang="zh-CN" sz="2000" dirty="0">
                <a:latin typeface="Helvetica" charset="0"/>
                <a:ea typeface="Helvetica" charset="0"/>
                <a:cs typeface="Helvetica" charset="0"/>
              </a:rPr>
              <a:t>United States?</a:t>
            </a:r>
          </a:p>
          <a:p>
            <a:pPr lvl="1"/>
            <a:r>
              <a:rPr lang="en-US" altLang="zh-CN" sz="2000" dirty="0">
                <a:latin typeface="Helvetica" charset="0"/>
                <a:ea typeface="Helvetica" charset="0"/>
                <a:cs typeface="Helvetica" charset="0"/>
              </a:rPr>
              <a:t>United Parcel Service?</a:t>
            </a:r>
          </a:p>
          <a:p>
            <a:r>
              <a:rPr lang="en-US" altLang="zh-CN" sz="2400" dirty="0">
                <a:latin typeface="Helvetica" charset="0"/>
                <a:ea typeface="Helvetica" charset="0"/>
                <a:cs typeface="Helvetica" charset="0"/>
              </a:rPr>
              <a:t>What’s “Dao”?</a:t>
            </a:r>
          </a:p>
          <a:p>
            <a:pPr lvl="1"/>
            <a:r>
              <a:rPr lang="en-US" altLang="zh-CN" sz="2000" dirty="0">
                <a:latin typeface="Helvetica" charset="0"/>
                <a:ea typeface="Helvetica" charset="0"/>
                <a:cs typeface="Helvetica" charset="0"/>
              </a:rPr>
              <a:t>A person?</a:t>
            </a:r>
          </a:p>
          <a:p>
            <a:pPr lvl="1"/>
            <a:r>
              <a:rPr lang="en-US" altLang="zh-CN" sz="2000" dirty="0">
                <a:latin typeface="Helvetica" charset="0"/>
                <a:ea typeface="Helvetica" charset="0"/>
                <a:cs typeface="Helvetica" charset="0"/>
              </a:rPr>
              <a:t>A place?</a:t>
            </a:r>
          </a:p>
        </p:txBody>
      </p:sp>
    </p:spTree>
    <p:extLst>
      <p:ext uri="{BB962C8B-B14F-4D97-AF65-F5344CB8AC3E}">
        <p14:creationId xmlns:p14="http://schemas.microsoft.com/office/powerpoint/2010/main" val="4212665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2: Named Entity Recognition</a:t>
            </a:r>
            <a:br>
              <a:rPr lang="en-US" sz="4400" b="1" dirty="0"/>
            </a:br>
            <a:r>
              <a:rPr lang="en-US" sz="4400" b="1" dirty="0"/>
              <a:t>and Neural Language Models</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20</a:t>
            </a:fld>
            <a:endParaRPr lang="en-US"/>
          </a:p>
        </p:txBody>
      </p:sp>
    </p:spTree>
    <p:extLst>
      <p:ext uri="{BB962C8B-B14F-4D97-AF65-F5344CB8AC3E}">
        <p14:creationId xmlns:p14="http://schemas.microsoft.com/office/powerpoint/2010/main" val="8546683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Named Entity Recognition?</a:t>
            </a:r>
          </a:p>
        </p:txBody>
      </p:sp>
      <p:sp>
        <p:nvSpPr>
          <p:cNvPr id="4" name="Slide Number Placeholder 3"/>
          <p:cNvSpPr>
            <a:spLocks noGrp="1"/>
          </p:cNvSpPr>
          <p:nvPr>
            <p:ph type="sldNum" sz="quarter" idx="12"/>
          </p:nvPr>
        </p:nvSpPr>
        <p:spPr/>
        <p:txBody>
          <a:bodyPr/>
          <a:lstStyle/>
          <a:p>
            <a:fld id="{5F56DFE6-1268-BF4E-85E8-8E7123343B70}" type="slidenum">
              <a:rPr lang="en-US" smtClean="0"/>
              <a:t>21</a:t>
            </a:fld>
            <a:endParaRPr lang="en-US"/>
          </a:p>
        </p:txBody>
      </p:sp>
      <p:sp>
        <p:nvSpPr>
          <p:cNvPr id="8"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Wikipedia:</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1" i="0" u="none" strike="noStrike" kern="1200" cap="none" spc="0" normalizeH="0" baseline="0" noProof="0" dirty="0">
                <a:ln>
                  <a:noFill/>
                </a:ln>
                <a:solidFill>
                  <a:srgbClr val="000000"/>
                </a:solidFill>
                <a:effectLst/>
                <a:uLnTx/>
                <a:uFillTx/>
                <a:latin typeface="Calibri"/>
                <a:ea typeface=""/>
                <a:cs typeface=""/>
              </a:rPr>
              <a:t>Named-entity recognition (NER)</a:t>
            </a:r>
            <a:r>
              <a:rPr kumimoji="0" lang="en-US" sz="2800" b="0" i="0" u="none" strike="noStrike" kern="1200" cap="none" spc="0" normalizeH="0" baseline="0" noProof="0" dirty="0">
                <a:ln>
                  <a:noFill/>
                </a:ln>
                <a:solidFill>
                  <a:srgbClr val="000000"/>
                </a:solidFill>
                <a:effectLst/>
                <a:uLnTx/>
                <a:uFillTx/>
                <a:latin typeface="Calibri"/>
                <a:ea typeface=""/>
                <a:cs typeface=""/>
              </a:rPr>
              <a:t> is a subtask of </a:t>
            </a:r>
            <a:r>
              <a:rPr kumimoji="0" lang="en-US" sz="2800" b="1" i="0" u="none" strike="noStrike" kern="1200" cap="none" spc="0" normalizeH="0" baseline="0" noProof="0" dirty="0">
                <a:ln>
                  <a:noFill/>
                </a:ln>
                <a:solidFill>
                  <a:srgbClr val="000000"/>
                </a:solidFill>
                <a:effectLst/>
                <a:uLnTx/>
                <a:uFillTx/>
                <a:latin typeface="Calibri"/>
                <a:ea typeface=""/>
                <a:cs typeface=""/>
              </a:rPr>
              <a:t>information extraction (IE)</a:t>
            </a:r>
            <a:r>
              <a:rPr kumimoji="0" lang="en-US" sz="2800" b="0" i="0" u="none" strike="noStrike" kern="1200" cap="none" spc="0" normalizeH="0" baseline="0" noProof="0" dirty="0">
                <a:ln>
                  <a:noFill/>
                </a:ln>
                <a:solidFill>
                  <a:srgbClr val="000000"/>
                </a:solidFill>
                <a:effectLst/>
                <a:uLnTx/>
                <a:uFillTx/>
                <a:latin typeface="Calibri"/>
                <a:ea typeface=""/>
                <a:cs typeface=""/>
              </a:rPr>
              <a:t> that seeks to </a:t>
            </a:r>
            <a:r>
              <a:rPr kumimoji="0" lang="en-US" sz="2800" b="1" i="0" u="none" strike="noStrike" kern="1200" cap="none" spc="0" normalizeH="0" baseline="0" noProof="0" dirty="0">
                <a:ln>
                  <a:noFill/>
                </a:ln>
                <a:solidFill>
                  <a:srgbClr val="000000"/>
                </a:solidFill>
                <a:effectLst/>
                <a:uLnTx/>
                <a:uFillTx/>
                <a:latin typeface="Calibri"/>
                <a:ea typeface=""/>
                <a:cs typeface=""/>
              </a:rPr>
              <a:t>locate</a:t>
            </a:r>
            <a:r>
              <a:rPr kumimoji="0" lang="en-US" sz="2800" b="0" i="0" u="none" strike="noStrike" kern="1200" cap="none" spc="0" normalizeH="0" baseline="0" noProof="0" dirty="0">
                <a:ln>
                  <a:noFill/>
                </a:ln>
                <a:solidFill>
                  <a:srgbClr val="000000"/>
                </a:solidFill>
                <a:effectLst/>
                <a:uLnTx/>
                <a:uFillTx/>
                <a:latin typeface="Calibri"/>
                <a:ea typeface=""/>
                <a:cs typeface=""/>
              </a:rPr>
              <a:t> and </a:t>
            </a:r>
            <a:r>
              <a:rPr kumimoji="0" lang="en-US" sz="2800" b="1" i="0" u="none" strike="noStrike" kern="1200" cap="none" spc="0" normalizeH="0" baseline="0" noProof="0" dirty="0">
                <a:ln>
                  <a:noFill/>
                </a:ln>
                <a:solidFill>
                  <a:srgbClr val="000000"/>
                </a:solidFill>
                <a:effectLst/>
                <a:uLnTx/>
                <a:uFillTx/>
                <a:latin typeface="Calibri"/>
                <a:ea typeface=""/>
                <a:cs typeface=""/>
              </a:rPr>
              <a:t>classify</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1" i="0" u="none" strike="noStrike" kern="1200" cap="none" spc="0" normalizeH="0" baseline="0" noProof="0" dirty="0">
                <a:ln>
                  <a:noFill/>
                </a:ln>
                <a:solidFill>
                  <a:srgbClr val="000000"/>
                </a:solidFill>
                <a:effectLst/>
                <a:uLnTx/>
                <a:uFillTx/>
                <a:latin typeface="Calibri"/>
                <a:ea typeface=""/>
                <a:cs typeface=""/>
              </a:rPr>
              <a:t>named entities</a:t>
            </a:r>
            <a:r>
              <a:rPr kumimoji="0" lang="en-US" sz="2800" b="0" i="0" u="none" strike="noStrike" kern="1200" cap="none" spc="0" normalizeH="0" baseline="0" noProof="0" dirty="0">
                <a:ln>
                  <a:noFill/>
                </a:ln>
                <a:solidFill>
                  <a:srgbClr val="000000"/>
                </a:solidFill>
                <a:effectLst/>
                <a:uLnTx/>
                <a:uFillTx/>
                <a:latin typeface="Calibri"/>
                <a:ea typeface=""/>
                <a:cs typeface=""/>
              </a:rPr>
              <a:t> in text into </a:t>
            </a:r>
            <a:r>
              <a:rPr kumimoji="0" lang="en-US" sz="2800" b="1" i="0" u="none" strike="noStrike" kern="1200" cap="none" spc="0" normalizeH="0" baseline="0" noProof="0" dirty="0">
                <a:ln>
                  <a:noFill/>
                </a:ln>
                <a:solidFill>
                  <a:srgbClr val="000000"/>
                </a:solidFill>
                <a:effectLst/>
                <a:uLnTx/>
                <a:uFillTx/>
                <a:latin typeface="Calibri"/>
                <a:ea typeface=""/>
                <a:cs typeface=""/>
              </a:rPr>
              <a:t>pre-defined categories</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 IE, A </a:t>
            </a:r>
            <a:r>
              <a:rPr kumimoji="0" lang="en-US" sz="2800" b="1" i="0" u="none" strike="noStrike" kern="1200" cap="none" spc="0" normalizeH="0" baseline="0" noProof="0" dirty="0">
                <a:ln>
                  <a:noFill/>
                </a:ln>
                <a:solidFill>
                  <a:srgbClr val="000000"/>
                </a:solidFill>
                <a:effectLst/>
                <a:uLnTx/>
                <a:uFillTx/>
                <a:latin typeface="Calibri"/>
                <a:ea typeface=""/>
                <a:cs typeface=""/>
              </a:rPr>
              <a:t>named entity</a:t>
            </a:r>
            <a:r>
              <a:rPr kumimoji="0" lang="en-US" sz="2800" b="0" i="0" u="none" strike="noStrike" kern="1200" cap="none" spc="0" normalizeH="0" baseline="0" noProof="0" dirty="0">
                <a:ln>
                  <a:noFill/>
                </a:ln>
                <a:solidFill>
                  <a:srgbClr val="000000"/>
                </a:solidFill>
                <a:effectLst/>
                <a:uLnTx/>
                <a:uFillTx/>
                <a:latin typeface="Calibri"/>
                <a:ea typeface=""/>
                <a:cs typeface=""/>
              </a:rPr>
              <a:t> is a real-world object.</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Example</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Input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Jim bought 300 shares of Acme Corp. in 2006.</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Output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[Jim]</a:t>
            </a:r>
            <a:r>
              <a:rPr kumimoji="0" lang="en-US" sz="2800" b="0" i="0" u="none" strike="noStrike" kern="1200" cap="none" spc="0" normalizeH="0" baseline="-25000" noProof="0" dirty="0">
                <a:ln>
                  <a:noFill/>
                </a:ln>
                <a:solidFill>
                  <a:srgbClr val="000000"/>
                </a:solidFill>
                <a:effectLst/>
                <a:uLnTx/>
                <a:uFillTx/>
                <a:latin typeface="Calibri"/>
                <a:ea typeface=""/>
                <a:cs typeface=""/>
              </a:rPr>
              <a:t>Person</a:t>
            </a:r>
            <a:r>
              <a:rPr kumimoji="0" lang="en-US" sz="2800" b="0" i="0" u="none" strike="noStrike" kern="1200" cap="none" spc="0" normalizeH="0" baseline="0" noProof="0" dirty="0">
                <a:ln>
                  <a:noFill/>
                </a:ln>
                <a:solidFill>
                  <a:srgbClr val="000000"/>
                </a:solidFill>
                <a:effectLst/>
                <a:uLnTx/>
                <a:uFillTx/>
                <a:latin typeface="Calibri"/>
                <a:ea typeface=""/>
                <a:cs typeface=""/>
              </a:rPr>
              <a:t> bought 300 shares of [Acme Corp.]</a:t>
            </a:r>
            <a:r>
              <a:rPr kumimoji="0" lang="en-US" sz="2800" b="0" i="0" u="none" strike="noStrike" kern="1200" cap="none" spc="0" normalizeH="0" baseline="-25000" noProof="0" dirty="0">
                <a:ln>
                  <a:noFill/>
                </a:ln>
                <a:solidFill>
                  <a:srgbClr val="000000"/>
                </a:solidFill>
                <a:effectLst/>
                <a:uLnTx/>
                <a:uFillTx/>
                <a:latin typeface="Calibri"/>
                <a:ea typeface=""/>
                <a:cs typeface=""/>
              </a:rPr>
              <a:t>Organization</a:t>
            </a:r>
            <a:r>
              <a:rPr kumimoji="0" lang="en-US" sz="2800" b="0" i="0" u="none" strike="noStrike" kern="1200" cap="none" spc="0" normalizeH="0" baseline="0" noProof="0" dirty="0">
                <a:ln>
                  <a:noFill/>
                </a:ln>
                <a:solidFill>
                  <a:srgbClr val="000000"/>
                </a:solidFill>
                <a:effectLst/>
                <a:uLnTx/>
                <a:uFillTx/>
                <a:latin typeface="Calibri"/>
                <a:ea typeface=""/>
                <a:cs typeface=""/>
              </a:rPr>
              <a:t> in [2006]</a:t>
            </a:r>
            <a:r>
              <a:rPr kumimoji="0" lang="en-US" sz="2800" b="0" i="0" u="none" strike="noStrike" kern="1200" cap="none" spc="0" normalizeH="0" baseline="-25000" noProof="0" dirty="0">
                <a:ln>
                  <a:noFill/>
                </a:ln>
                <a:solidFill>
                  <a:srgbClr val="000000"/>
                </a:solidFill>
                <a:effectLst/>
                <a:uLnTx/>
                <a:uFillTx/>
                <a:latin typeface="Calibri"/>
                <a:ea typeface=""/>
                <a:cs typeface=""/>
              </a:rPr>
              <a:t>Time</a:t>
            </a:r>
            <a:r>
              <a:rPr kumimoji="0" lang="en-US" sz="2800" b="0" i="0" u="none" strike="noStrike" kern="1200" cap="none" spc="0" normalizeH="0" baseline="0" noProof="0" dirty="0">
                <a:ln>
                  <a:noFill/>
                </a:ln>
                <a:solidFill>
                  <a:srgbClr val="000000"/>
                </a:solidFill>
                <a:effectLst/>
                <a:uLnTx/>
                <a:uFillTx/>
                <a:latin typeface="Calibri"/>
                <a:ea typeface=""/>
                <a:cs typeface=""/>
              </a:rPr>
              <a:t>.</a:t>
            </a:r>
          </a:p>
        </p:txBody>
      </p:sp>
    </p:spTree>
    <p:extLst>
      <p:ext uri="{BB962C8B-B14F-4D97-AF65-F5344CB8AC3E}">
        <p14:creationId xmlns:p14="http://schemas.microsoft.com/office/powerpoint/2010/main" val="36387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Methods: </a:t>
            </a:r>
            <a:r>
              <a:rPr lang="en-US" b="1" dirty="0"/>
              <a:t>Training Data</a:t>
            </a:r>
          </a:p>
        </p:txBody>
      </p:sp>
      <p:sp>
        <p:nvSpPr>
          <p:cNvPr id="4" name="Slide Number Placeholder 3"/>
          <p:cNvSpPr>
            <a:spLocks noGrp="1"/>
          </p:cNvSpPr>
          <p:nvPr>
            <p:ph type="sldNum" sz="quarter" idx="12"/>
          </p:nvPr>
        </p:nvSpPr>
        <p:spPr/>
        <p:txBody>
          <a:bodyPr/>
          <a:lstStyle/>
          <a:p>
            <a:fld id="{5F56DFE6-1268-BF4E-85E8-8E7123343B70}" type="slidenum">
              <a:rPr lang="en-US" smtClean="0"/>
              <a:t>22</a:t>
            </a:fld>
            <a:endParaRPr lang="en-US"/>
          </a:p>
        </p:txBody>
      </p:sp>
      <p:sp>
        <p:nvSpPr>
          <p:cNvPr id="8"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Sequence labeling framework</a:t>
            </a:r>
          </a:p>
          <a:p>
            <a:r>
              <a:rPr lang="en-US" dirty="0"/>
              <a:t>Two popular schemes</a:t>
            </a:r>
          </a:p>
          <a:p>
            <a:pPr lvl="1"/>
            <a:r>
              <a:rPr lang="en-US" dirty="0"/>
              <a:t>BIO: </a:t>
            </a:r>
            <a:r>
              <a:rPr lang="en-US" b="1" dirty="0"/>
              <a:t>B</a:t>
            </a:r>
            <a:r>
              <a:rPr lang="en-US" dirty="0"/>
              <a:t>egin, </a:t>
            </a:r>
            <a:r>
              <a:rPr lang="en-US" b="1" dirty="0"/>
              <a:t>I</a:t>
            </a:r>
            <a:r>
              <a:rPr lang="en-US" dirty="0"/>
              <a:t>n, </a:t>
            </a:r>
            <a:r>
              <a:rPr lang="en-US" b="1" dirty="0"/>
              <a:t>O</a:t>
            </a:r>
            <a:r>
              <a:rPr lang="en-US" dirty="0"/>
              <a:t>ut</a:t>
            </a:r>
          </a:p>
          <a:p>
            <a:pPr lvl="1"/>
            <a:r>
              <a:rPr lang="en-US" dirty="0"/>
              <a:t>BIOES: </a:t>
            </a:r>
            <a:r>
              <a:rPr lang="en-US" b="1" dirty="0"/>
              <a:t>B</a:t>
            </a:r>
            <a:r>
              <a:rPr lang="en-US" dirty="0"/>
              <a:t>egin, </a:t>
            </a:r>
            <a:r>
              <a:rPr lang="en-US" b="1" dirty="0"/>
              <a:t>I</a:t>
            </a:r>
            <a:r>
              <a:rPr lang="en-US" dirty="0"/>
              <a:t>n, </a:t>
            </a:r>
            <a:r>
              <a:rPr lang="en-US" b="1" dirty="0"/>
              <a:t>O</a:t>
            </a:r>
            <a:r>
              <a:rPr lang="en-US" dirty="0"/>
              <a:t>ut, </a:t>
            </a:r>
            <a:r>
              <a:rPr lang="en-US" b="1" dirty="0"/>
              <a:t>E</a:t>
            </a:r>
            <a:r>
              <a:rPr lang="en-US" dirty="0"/>
              <a:t>nd, </a:t>
            </a:r>
            <a:r>
              <a:rPr lang="en-US" b="1" dirty="0"/>
              <a:t>S</a:t>
            </a:r>
            <a:r>
              <a:rPr lang="en-US" dirty="0"/>
              <a:t>ingleton</a:t>
            </a:r>
          </a:p>
          <a:p>
            <a:pPr lvl="1"/>
            <a:r>
              <a:rPr lang="en-US" dirty="0"/>
              <a:t>BIOES is arguably better than BIO (</a:t>
            </a:r>
            <a:r>
              <a:rPr lang="en-US" dirty="0" err="1"/>
              <a:t>Ratinov</a:t>
            </a:r>
            <a:r>
              <a:rPr lang="en-US" dirty="0"/>
              <a:t> and Roth, ACL 09)</a:t>
            </a:r>
          </a:p>
          <a:p>
            <a:r>
              <a:rPr lang="en-US" dirty="0"/>
              <a:t>Example:</a:t>
            </a:r>
          </a:p>
          <a:p>
            <a:pPr lvl="1"/>
            <a:r>
              <a:rPr lang="en-US" sz="2000" dirty="0">
                <a:latin typeface="Consolas" charset="0"/>
                <a:ea typeface="Consolas" charset="0"/>
                <a:cs typeface="Consolas" charset="0"/>
              </a:rPr>
              <a:t>LABELS: [Jim]</a:t>
            </a:r>
            <a:r>
              <a:rPr lang="en-US" sz="2000" baseline="-25000" dirty="0">
                <a:latin typeface="Consolas" charset="0"/>
                <a:ea typeface="Consolas" charset="0"/>
                <a:cs typeface="Consolas" charset="0"/>
              </a:rPr>
              <a:t>Person</a:t>
            </a:r>
            <a:r>
              <a:rPr lang="en-US" sz="2000" dirty="0">
                <a:latin typeface="Consolas" charset="0"/>
                <a:ea typeface="Consolas" charset="0"/>
                <a:cs typeface="Consolas" charset="0"/>
              </a:rPr>
              <a:t> bought 300 shares of [Acme Corp.]</a:t>
            </a:r>
            <a:r>
              <a:rPr lang="en-US" sz="2000" baseline="-25000" dirty="0">
                <a:latin typeface="Consolas" charset="0"/>
                <a:ea typeface="Consolas" charset="0"/>
                <a:cs typeface="Consolas" charset="0"/>
              </a:rPr>
              <a:t>Organization</a:t>
            </a:r>
            <a:r>
              <a:rPr lang="en-US" sz="2000" dirty="0">
                <a:latin typeface="Consolas" charset="0"/>
                <a:ea typeface="Consolas" charset="0"/>
                <a:cs typeface="Consolas" charset="0"/>
              </a:rPr>
              <a:t> in [2006]</a:t>
            </a:r>
            <a:r>
              <a:rPr lang="en-US" sz="2000" baseline="-25000" dirty="0">
                <a:latin typeface="Consolas" charset="0"/>
                <a:ea typeface="Consolas" charset="0"/>
                <a:cs typeface="Consolas" charset="0"/>
              </a:rPr>
              <a:t>Time</a:t>
            </a:r>
            <a:r>
              <a:rPr lang="en-US" sz="2000" dirty="0">
                <a:latin typeface="Consolas" charset="0"/>
                <a:ea typeface="Consolas" charset="0"/>
                <a:cs typeface="Consolas" charset="0"/>
              </a:rPr>
              <a:t>.</a:t>
            </a:r>
          </a:p>
          <a:p>
            <a:pPr lvl="1"/>
            <a:r>
              <a:rPr lang="en-US" sz="2000" dirty="0">
                <a:latin typeface="Consolas" charset="0"/>
                <a:ea typeface="Consolas" charset="0"/>
                <a:cs typeface="Consolas" charset="0"/>
              </a:rPr>
              <a:t>TOKNES: Jim       bought 300 shares of Acme  Corp.          in  2006    .</a:t>
            </a:r>
          </a:p>
          <a:p>
            <a:pPr lvl="1"/>
            <a:r>
              <a:rPr lang="en-US" sz="2000" dirty="0">
                <a:latin typeface="Consolas" charset="0"/>
                <a:ea typeface="Consolas" charset="0"/>
                <a:cs typeface="Consolas" charset="0"/>
              </a:rPr>
              <a:t>BIO:    B-PER     O      O   O      O  B-ORG I-ORG          O   B-Time  O</a:t>
            </a:r>
          </a:p>
          <a:p>
            <a:pPr lvl="1"/>
            <a:r>
              <a:rPr lang="en-US" sz="2000" dirty="0">
                <a:latin typeface="Consolas" charset="0"/>
                <a:ea typeface="Consolas" charset="0"/>
                <a:cs typeface="Consolas" charset="0"/>
              </a:rPr>
              <a:t>BIOES:  S-PER     O      O   O      O  B-ORG E-ORG          O   S-Time  O</a:t>
            </a:r>
          </a:p>
        </p:txBody>
      </p:sp>
    </p:spTree>
    <p:extLst>
      <p:ext uri="{BB962C8B-B14F-4D97-AF65-F5344CB8AC3E}">
        <p14:creationId xmlns:p14="http://schemas.microsoft.com/office/powerpoint/2010/main" val="1686410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Methods: </a:t>
            </a:r>
            <a:r>
              <a:rPr lang="en-US" b="1" dirty="0"/>
              <a:t>Neural Models</a:t>
            </a:r>
          </a:p>
        </p:txBody>
      </p:sp>
      <p:sp>
        <p:nvSpPr>
          <p:cNvPr id="4" name="Slide Number Placeholder 3"/>
          <p:cNvSpPr>
            <a:spLocks noGrp="1"/>
          </p:cNvSpPr>
          <p:nvPr>
            <p:ph type="sldNum" sz="quarter" idx="12"/>
          </p:nvPr>
        </p:nvSpPr>
        <p:spPr/>
        <p:txBody>
          <a:bodyPr/>
          <a:lstStyle/>
          <a:p>
            <a:fld id="{5F56DFE6-1268-BF4E-85E8-8E7123343B70}" type="slidenum">
              <a:rPr lang="en-US" smtClean="0"/>
              <a:t>23</a:t>
            </a:fld>
            <a:endParaRPr lang="en-US"/>
          </a:p>
        </p:txBody>
      </p:sp>
      <p:sp>
        <p:nvSpPr>
          <p:cNvPr id="6" name="Content Placeholder 2"/>
          <p:cNvSpPr txBox="1">
            <a:spLocks/>
          </p:cNvSpPr>
          <p:nvPr/>
        </p:nvSpPr>
        <p:spPr>
          <a:xfrm>
            <a:off x="350983" y="1577340"/>
            <a:ext cx="11406908" cy="502666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kumimoji="0" lang="en-US" sz="2800" b="0" i="0" u="none" strike="noStrike" kern="1200" cap="none" spc="0" normalizeH="0" baseline="0" noProof="0" dirty="0">
                <a:ln>
                  <a:noFill/>
                </a:ln>
                <a:solidFill>
                  <a:srgbClr val="000000"/>
                </a:solidFill>
                <a:effectLst/>
                <a:uLnTx/>
                <a:uFillTx/>
                <a:latin typeface="Calibri"/>
                <a:ea typeface=""/>
                <a:cs typeface=""/>
              </a:rPr>
              <a:t>Two pioneer</a:t>
            </a:r>
            <a:r>
              <a:rPr kumimoji="0" lang="en-US" sz="2800" b="0" i="0" u="none" strike="noStrike" kern="1200" cap="none" spc="0" normalizeH="0" noProof="0" dirty="0">
                <a:ln>
                  <a:noFill/>
                </a:ln>
                <a:solidFill>
                  <a:srgbClr val="000000"/>
                </a:solidFill>
                <a:effectLst/>
                <a:uLnTx/>
                <a:uFillTx/>
                <a:latin typeface="Calibri"/>
                <a:ea typeface=""/>
                <a:cs typeface=""/>
              </a:rPr>
              <a:t> models</a:t>
            </a:r>
          </a:p>
          <a:p>
            <a:pPr lvl="1"/>
            <a:r>
              <a:rPr kumimoji="0" lang="en-US" b="0" i="0" u="none" strike="noStrike" kern="1200" cap="none" spc="0" normalizeH="0" noProof="0" dirty="0">
                <a:ln>
                  <a:noFill/>
                </a:ln>
                <a:solidFill>
                  <a:srgbClr val="000000"/>
                </a:solidFill>
                <a:effectLst/>
                <a:uLnTx/>
                <a:uFillTx/>
                <a:latin typeface="Calibri"/>
                <a:ea typeface=""/>
                <a:cs typeface=""/>
              </a:rPr>
              <a:t>LSTM-CRF </a:t>
            </a:r>
            <a:r>
              <a:rPr lang="en-US" dirty="0">
                <a:solidFill>
                  <a:srgbClr val="000000"/>
                </a:solidFill>
              </a:rPr>
              <a:t>(</a:t>
            </a:r>
            <a:r>
              <a:rPr lang="en-US" dirty="0" err="1">
                <a:solidFill>
                  <a:srgbClr val="000000"/>
                </a:solidFill>
              </a:rPr>
              <a:t>Lample</a:t>
            </a:r>
            <a:r>
              <a:rPr lang="en-US" dirty="0">
                <a:solidFill>
                  <a:srgbClr val="000000"/>
                </a:solidFill>
              </a:rPr>
              <a:t> et al., NAACL’16)</a:t>
            </a:r>
          </a:p>
          <a:p>
            <a:pPr lvl="1"/>
            <a:r>
              <a:rPr kumimoji="0" lang="en-US" b="0" i="0" u="none" strike="noStrike" kern="1200" cap="none" spc="0" normalizeH="0" noProof="0" dirty="0">
                <a:ln>
                  <a:noFill/>
                </a:ln>
                <a:solidFill>
                  <a:srgbClr val="000000"/>
                </a:solidFill>
                <a:effectLst/>
                <a:uLnTx/>
                <a:uFillTx/>
                <a:latin typeface="Calibri"/>
                <a:ea typeface=""/>
                <a:cs typeface=""/>
              </a:rPr>
              <a:t>LSTM-CNN-CRF </a:t>
            </a:r>
            <a:r>
              <a:rPr lang="en-US" dirty="0">
                <a:solidFill>
                  <a:srgbClr val="000000"/>
                </a:solidFill>
              </a:rPr>
              <a:t>(Ma and </a:t>
            </a:r>
            <a:r>
              <a:rPr lang="en-US" dirty="0" err="1">
                <a:solidFill>
                  <a:srgbClr val="000000"/>
                </a:solidFill>
              </a:rPr>
              <a:t>Hovy</a:t>
            </a:r>
            <a:r>
              <a:rPr lang="en-US" dirty="0">
                <a:solidFill>
                  <a:srgbClr val="000000"/>
                </a:solidFill>
              </a:rPr>
              <a:t>, ACL’16)</a:t>
            </a:r>
            <a:endParaRPr kumimoji="0" lang="en-US" b="0" i="0" u="none" strike="noStrike" kern="1200" cap="none" spc="0" normalizeH="0" noProof="0" dirty="0">
              <a:ln>
                <a:noFill/>
              </a:ln>
              <a:solidFill>
                <a:srgbClr val="000000"/>
              </a:solidFill>
              <a:effectLst/>
              <a:uLnTx/>
              <a:uFillTx/>
              <a:latin typeface="Calibri"/>
              <a:ea typeface=""/>
              <a:cs typeface=""/>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endParaRPr lang="en-US" dirty="0">
              <a:solidFill>
                <a:srgbClr val="000000"/>
              </a:solidFill>
            </a:endParaRPr>
          </a:p>
          <a:p>
            <a:pPr lvl="1"/>
            <a:r>
              <a:rPr lang="en-US" dirty="0">
                <a:solidFill>
                  <a:srgbClr val="000000"/>
                </a:solidFill>
              </a:rPr>
              <a:t>The first neural model that outperforms the models based on handcrafted features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baseline="0" dirty="0">
              <a:solidFill>
                <a:srgbClr val="000000"/>
              </a:solidFill>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dirty="0">
              <a:solidFill>
                <a:srgbClr val="000000"/>
              </a:solidFill>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graphicFrame>
        <p:nvGraphicFramePr>
          <p:cNvPr id="7" name="Table 6"/>
          <p:cNvGraphicFramePr>
            <a:graphicFrameLocks noGrp="1"/>
          </p:cNvGraphicFramePr>
          <p:nvPr>
            <p:extLst>
              <p:ext uri="{D42A27DB-BD31-4B8C-83A1-F6EECF244321}">
                <p14:modId xmlns:p14="http://schemas.microsoft.com/office/powerpoint/2010/main" val="722804124"/>
              </p:ext>
            </p:extLst>
          </p:nvPr>
        </p:nvGraphicFramePr>
        <p:xfrm>
          <a:off x="2333337" y="3371003"/>
          <a:ext cx="7442199" cy="1439334"/>
        </p:xfrm>
        <a:graphic>
          <a:graphicData uri="http://schemas.openxmlformats.org/drawingml/2006/table">
            <a:tbl>
              <a:tblPr firstRow="1" bandRow="1">
                <a:tableStyleId>{5C22544A-7EE6-4342-B048-85BDC9FD1C3A}</a:tableStyleId>
              </a:tblPr>
              <a:tblGrid>
                <a:gridCol w="2480733">
                  <a:extLst>
                    <a:ext uri="{9D8B030D-6E8A-4147-A177-3AD203B41FA5}">
                      <a16:colId xmlns:a16="http://schemas.microsoft.com/office/drawing/2014/main" val="20000"/>
                    </a:ext>
                  </a:extLst>
                </a:gridCol>
                <a:gridCol w="2480733">
                  <a:extLst>
                    <a:ext uri="{9D8B030D-6E8A-4147-A177-3AD203B41FA5}">
                      <a16:colId xmlns:a16="http://schemas.microsoft.com/office/drawing/2014/main" val="20001"/>
                    </a:ext>
                  </a:extLst>
                </a:gridCol>
                <a:gridCol w="2480733">
                  <a:extLst>
                    <a:ext uri="{9D8B030D-6E8A-4147-A177-3AD203B41FA5}">
                      <a16:colId xmlns:a16="http://schemas.microsoft.com/office/drawing/2014/main" val="20002"/>
                    </a:ext>
                  </a:extLst>
                </a:gridCol>
              </a:tblGrid>
              <a:tr h="479778">
                <a:tc>
                  <a:txBody>
                    <a:bodyPr/>
                    <a:lstStyle/>
                    <a:p>
                      <a:endParaRPr lang="en-US" dirty="0"/>
                    </a:p>
                  </a:txBody>
                  <a:tcPr/>
                </a:tc>
                <a:tc>
                  <a:txBody>
                    <a:bodyPr/>
                    <a:lstStyle/>
                    <a:p>
                      <a:r>
                        <a:rPr lang="en-US" dirty="0"/>
                        <a:t>LSTM-CRF</a:t>
                      </a:r>
                    </a:p>
                  </a:txBody>
                  <a:tcPr/>
                </a:tc>
                <a:tc>
                  <a:txBody>
                    <a:bodyPr/>
                    <a:lstStyle/>
                    <a:p>
                      <a:r>
                        <a:rPr lang="en-US" dirty="0"/>
                        <a:t>LSTM-CNN-CRF</a:t>
                      </a:r>
                    </a:p>
                  </a:txBody>
                  <a:tcPr/>
                </a:tc>
                <a:extLst>
                  <a:ext uri="{0D108BD9-81ED-4DB2-BD59-A6C34878D82A}">
                    <a16:rowId xmlns:a16="http://schemas.microsoft.com/office/drawing/2014/main" val="10000"/>
                  </a:ext>
                </a:extLst>
              </a:tr>
              <a:tr h="479778">
                <a:tc>
                  <a:txBody>
                    <a:bodyPr/>
                    <a:lstStyle/>
                    <a:p>
                      <a:r>
                        <a:rPr lang="en-US" altLang="zh-CN" dirty="0"/>
                        <a:t>Word-Level</a:t>
                      </a:r>
                      <a:endParaRPr lang="en-US" dirty="0"/>
                    </a:p>
                  </a:txBody>
                  <a:tcPr/>
                </a:tc>
                <a:tc>
                  <a:txBody>
                    <a:bodyPr/>
                    <a:lstStyle/>
                    <a:p>
                      <a:r>
                        <a:rPr lang="en-US" dirty="0"/>
                        <a:t>Bidirectional</a:t>
                      </a:r>
                      <a:r>
                        <a:rPr lang="en-US" baseline="0" dirty="0"/>
                        <a:t> LSTMs</a:t>
                      </a:r>
                      <a:endParaRPr lang="en-US" dirty="0"/>
                    </a:p>
                  </a:txBody>
                  <a:tcPr/>
                </a:tc>
                <a:tc>
                  <a:txBody>
                    <a:bodyPr/>
                    <a:lstStyle/>
                    <a:p>
                      <a:r>
                        <a:rPr lang="en-US" dirty="0" err="1"/>
                        <a:t>Bidirection</a:t>
                      </a:r>
                      <a:r>
                        <a:rPr lang="en-US" baseline="0" dirty="0"/>
                        <a:t> LSTMs</a:t>
                      </a:r>
                      <a:endParaRPr lang="en-US" dirty="0"/>
                    </a:p>
                  </a:txBody>
                  <a:tcPr/>
                </a:tc>
                <a:extLst>
                  <a:ext uri="{0D108BD9-81ED-4DB2-BD59-A6C34878D82A}">
                    <a16:rowId xmlns:a16="http://schemas.microsoft.com/office/drawing/2014/main" val="10001"/>
                  </a:ext>
                </a:extLst>
              </a:tr>
              <a:tr h="479778">
                <a:tc>
                  <a:txBody>
                    <a:bodyPr/>
                    <a:lstStyle/>
                    <a:p>
                      <a:r>
                        <a:rPr lang="en-US" dirty="0"/>
                        <a:t>Character-Level</a:t>
                      </a:r>
                    </a:p>
                  </a:txBody>
                  <a:tcPr/>
                </a:tc>
                <a:tc>
                  <a:txBody>
                    <a:bodyPr/>
                    <a:lstStyle/>
                    <a:p>
                      <a:r>
                        <a:rPr lang="en-US" dirty="0"/>
                        <a:t>Bidirectional</a:t>
                      </a:r>
                      <a:r>
                        <a:rPr lang="en-US" baseline="0" dirty="0"/>
                        <a:t> LSTMs</a:t>
                      </a:r>
                      <a:endParaRPr lang="en-US" dirty="0"/>
                    </a:p>
                  </a:txBody>
                  <a:tcPr/>
                </a:tc>
                <a:tc>
                  <a:txBody>
                    <a:bodyPr/>
                    <a:lstStyle/>
                    <a:p>
                      <a:r>
                        <a:rPr lang="en-US" dirty="0"/>
                        <a:t>Convolutional NN</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813778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“Data-Driven” Philosophy</a:t>
            </a:r>
          </a:p>
        </p:txBody>
      </p:sp>
      <p:sp>
        <p:nvSpPr>
          <p:cNvPr id="4" name="Slide Number Placeholder 3"/>
          <p:cNvSpPr>
            <a:spLocks noGrp="1"/>
          </p:cNvSpPr>
          <p:nvPr>
            <p:ph type="sldNum" sz="quarter" idx="12"/>
          </p:nvPr>
        </p:nvSpPr>
        <p:spPr/>
        <p:txBody>
          <a:bodyPr/>
          <a:lstStyle/>
          <a:p>
            <a:fld id="{5F56DFE6-1268-BF4E-85E8-8E7123343B70}" type="slidenum">
              <a:rPr lang="en-US" smtClean="0"/>
              <a:t>24</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Key</a:t>
            </a:r>
          </a:p>
          <a:p>
            <a:pPr lvl="1"/>
            <a:r>
              <a:rPr lang="en-US" dirty="0"/>
              <a:t>Enhance NER performance without introducing any additional human annotations</a:t>
            </a:r>
          </a:p>
          <a:p>
            <a:endParaRPr lang="en-US" dirty="0"/>
          </a:p>
          <a:p>
            <a:pPr lvl="0">
              <a:defRPr/>
            </a:pPr>
            <a:r>
              <a:rPr lang="en-US" dirty="0">
                <a:solidFill>
                  <a:srgbClr val="000000"/>
                </a:solidFill>
              </a:rPr>
              <a:t>Questions</a:t>
            </a:r>
          </a:p>
          <a:p>
            <a:pPr lvl="1">
              <a:defRPr/>
            </a:pPr>
            <a:r>
              <a:rPr lang="en-US" dirty="0">
                <a:solidFill>
                  <a:srgbClr val="000000"/>
                </a:solidFill>
              </a:rPr>
              <a:t>Can massive raw texts help?</a:t>
            </a:r>
          </a:p>
          <a:p>
            <a:pPr lvl="1">
              <a:defRPr/>
            </a:pPr>
            <a:r>
              <a:rPr lang="en-US" dirty="0">
                <a:solidFill>
                  <a:srgbClr val="000000"/>
                </a:solidFill>
              </a:rPr>
              <a:t>Can dictionaries help?</a:t>
            </a:r>
          </a:p>
          <a:p>
            <a:pPr lvl="1">
              <a:defRPr/>
            </a:pPr>
            <a:r>
              <a:rPr lang="en-US" dirty="0">
                <a:solidFill>
                  <a:srgbClr val="000000"/>
                </a:solidFill>
              </a:rPr>
              <a:t>Are human annotations always correct?</a:t>
            </a:r>
          </a:p>
          <a:p>
            <a:pPr lvl="1">
              <a:defRPr/>
            </a:pPr>
            <a:r>
              <a:rPr lang="en-US" dirty="0">
                <a:solidFill>
                  <a:srgbClr val="000000"/>
                </a:solidFill>
              </a:rPr>
              <a:t>Is </a:t>
            </a:r>
            <a:r>
              <a:rPr lang="en-US" dirty="0" err="1">
                <a:solidFill>
                  <a:srgbClr val="000000"/>
                </a:solidFill>
              </a:rPr>
              <a:t>Tokenizer</a:t>
            </a:r>
            <a:r>
              <a:rPr lang="en-US" dirty="0">
                <a:solidFill>
                  <a:srgbClr val="000000"/>
                </a:solidFill>
              </a:rPr>
              <a:t> always good?</a:t>
            </a:r>
          </a:p>
          <a:p>
            <a:pPr lvl="1">
              <a:defRPr/>
            </a:pPr>
            <a:r>
              <a:rPr lang="is-IS" dirty="0">
                <a:solidFill>
                  <a:srgbClr val="000000"/>
                </a:solidFill>
              </a:rPr>
              <a:t>…</a:t>
            </a:r>
            <a:endParaRPr lang="en-US" dirty="0">
              <a:solidFill>
                <a:srgbClr val="000000"/>
              </a:solidFill>
            </a:endParaRPr>
          </a:p>
          <a:p>
            <a:endParaRPr lang="en-US" dirty="0"/>
          </a:p>
          <a:p>
            <a:endParaRPr lang="en-US" sz="2000" dirty="0">
              <a:latin typeface="Consolas" charset="0"/>
              <a:ea typeface="Consolas" charset="0"/>
              <a:cs typeface="Consolas" charset="0"/>
            </a:endParaRPr>
          </a:p>
          <a:p>
            <a:endParaRPr lang="en-US" sz="2000" dirty="0">
              <a:latin typeface="Consolas" charset="0"/>
              <a:ea typeface="Consolas" charset="0"/>
              <a:cs typeface="Consolas" charset="0"/>
            </a:endParaRPr>
          </a:p>
        </p:txBody>
      </p:sp>
    </p:spTree>
    <p:extLst>
      <p:ext uri="{BB962C8B-B14F-4D97-AF65-F5344CB8AC3E}">
        <p14:creationId xmlns:p14="http://schemas.microsoft.com/office/powerpoint/2010/main" val="158823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5F56DFE6-1268-BF4E-85E8-8E7123343B70}" type="slidenum">
              <a:rPr lang="en-US" smtClean="0"/>
              <a:t>25</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Can massive raw texts help?</a:t>
            </a:r>
          </a:p>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lang="en-US" baseline="0" dirty="0">
                <a:solidFill>
                  <a:srgbClr val="000000"/>
                </a:solidFill>
                <a:latin typeface="Calibri"/>
                <a:ea typeface=""/>
                <a:cs typeface=""/>
              </a:rPr>
              <a:t>Can dictionaries</a:t>
            </a:r>
            <a:r>
              <a:rPr lang="en-US" dirty="0">
                <a:solidFill>
                  <a:srgbClr val="000000"/>
                </a:solidFill>
                <a:latin typeface="Calibri"/>
                <a:ea typeface=""/>
                <a:cs typeface=""/>
              </a:rPr>
              <a:t> help?</a:t>
            </a:r>
            <a:endParaRPr lang="en-US" dirty="0">
              <a:solidFill>
                <a:srgbClr val="000000"/>
              </a:solidFill>
            </a:endParaRPr>
          </a:p>
        </p:txBody>
      </p:sp>
      <p:sp>
        <p:nvSpPr>
          <p:cNvPr id="6" name="Right Arrow 5"/>
          <p:cNvSpPr/>
          <p:nvPr/>
        </p:nvSpPr>
        <p:spPr>
          <a:xfrm rot="8867242">
            <a:off x="5245801" y="1674190"/>
            <a:ext cx="59436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2917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5780" y="27196"/>
            <a:ext cx="10828020" cy="1325563"/>
          </a:xfrm>
        </p:spPr>
        <p:txBody>
          <a:bodyPr/>
          <a:lstStyle/>
          <a:p>
            <a:r>
              <a:rPr lang="en-US" dirty="0"/>
              <a:t>Word Embedding </a:t>
            </a:r>
            <a:r>
              <a:rPr lang="en-US" dirty="0">
                <a:sym typeface="Wingdings"/>
              </a:rPr>
              <a:t></a:t>
            </a:r>
            <a:r>
              <a:rPr lang="en-US" dirty="0"/>
              <a:t> Language Model (LM)</a:t>
            </a:r>
          </a:p>
        </p:txBody>
      </p:sp>
      <p:sp>
        <p:nvSpPr>
          <p:cNvPr id="4" name="Slide Number Placeholder 3"/>
          <p:cNvSpPr>
            <a:spLocks noGrp="1"/>
          </p:cNvSpPr>
          <p:nvPr>
            <p:ph type="sldNum" sz="quarter" idx="12"/>
          </p:nvPr>
        </p:nvSpPr>
        <p:spPr/>
        <p:txBody>
          <a:bodyPr/>
          <a:lstStyle/>
          <a:p>
            <a:fld id="{5F56DFE6-1268-BF4E-85E8-8E7123343B70}" type="slidenum">
              <a:rPr lang="en-US" smtClean="0"/>
              <a:t>26</a:t>
            </a:fld>
            <a:endParaRPr lang="en-US"/>
          </a:p>
        </p:txBody>
      </p:sp>
      <p:sp>
        <p:nvSpPr>
          <p:cNvPr id="6"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better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representations: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Word-level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ELMo</a:t>
            </a:r>
            <a:r>
              <a:rPr kumimoji="0" lang="en-US" sz="2800" b="0" i="0" u="none" strike="noStrike" kern="1200" cap="none" spc="0" normalizeH="0" baseline="0" noProof="0" dirty="0">
                <a:ln>
                  <a:noFill/>
                </a:ln>
                <a:solidFill>
                  <a:srgbClr val="000000"/>
                </a:solidFill>
                <a:effectLst/>
                <a:uLnTx/>
                <a:uFillTx/>
                <a:latin typeface="Calibri"/>
                <a:ea typeface=""/>
                <a:cs typeface=""/>
              </a:rPr>
              <a:t> (Peters et al., NAACL’18,</a:t>
            </a:r>
            <a:r>
              <a:rPr kumimoji="0" lang="en-US" sz="2800" b="1" i="0" u="none" strike="noStrike" kern="1200" cap="none" spc="0" normalizeH="0" baseline="0" noProof="0" dirty="0">
                <a:ln>
                  <a:noFill/>
                </a:ln>
                <a:solidFill>
                  <a:srgbClr val="000000"/>
                </a:solidFill>
                <a:effectLst/>
                <a:uLnTx/>
                <a:uFillTx/>
                <a:latin typeface="Calibri"/>
                <a:ea typeface=""/>
                <a:cs typeface=""/>
              </a:rPr>
              <a:t> best paper</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LD-Net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EMNLP’18)</a:t>
            </a:r>
            <a:endParaRPr kumimoji="0" lang="en-US" sz="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Char-level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AAAI’</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18)</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Flair (</a:t>
            </a:r>
            <a:r>
              <a:rPr kumimoji="0" lang="en-US" sz="2800" b="0" i="0" u="none" strike="noStrike" kern="1200" cap="none" spc="0" normalizeH="0" baseline="0" noProof="0" dirty="0" err="1">
                <a:ln>
                  <a:noFill/>
                </a:ln>
                <a:solidFill>
                  <a:srgbClr val="000000"/>
                </a:solidFill>
                <a:effectLst/>
                <a:uLnTx/>
                <a:uFillTx/>
                <a:latin typeface="Calibri"/>
                <a:ea typeface=""/>
                <a:cs typeface=""/>
              </a:rPr>
              <a:t>Akbik</a:t>
            </a:r>
            <a:r>
              <a:rPr kumimoji="0" lang="en-US" sz="2800" b="0" i="0" u="none" strike="noStrike" kern="1200" cap="none" spc="0" normalizeH="0" baseline="0" noProof="0" dirty="0">
                <a:ln>
                  <a:noFill/>
                </a:ln>
                <a:solidFill>
                  <a:srgbClr val="000000"/>
                </a:solidFill>
                <a:effectLst/>
                <a:uLnTx/>
                <a:uFillTx/>
                <a:latin typeface="Calibri"/>
                <a:ea typeface=""/>
                <a:cs typeface=""/>
              </a:rPr>
              <a:t> et al., COLING’18)</a:t>
            </a:r>
            <a:endParaRPr kumimoji="0" lang="en-US" altLang="zh-CN" sz="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sng" strike="noStrike" kern="1200" cap="none" spc="0" normalizeH="0" baseline="0" noProof="0" dirty="0">
                <a:ln>
                  <a:noFill/>
                </a:ln>
                <a:solidFill>
                  <a:srgbClr val="000000"/>
                </a:solidFill>
                <a:effectLst/>
                <a:uLnTx/>
                <a:uFillTx/>
                <a:latin typeface="Calibri"/>
                <a:ea typeface="宋体" charset="-122"/>
                <a:cs typeface=""/>
              </a:rPr>
              <a:t>Hybrid</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 Language Model: </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Cross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View</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(Clark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et al.,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EMNLP’</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201</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8)</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BERT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(Devlin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NAACL’19,</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best</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paper</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p>
        </p:txBody>
      </p:sp>
    </p:spTree>
    <p:extLst>
      <p:ext uri="{BB962C8B-B14F-4D97-AF65-F5344CB8AC3E}">
        <p14:creationId xmlns:p14="http://schemas.microsoft.com/office/powerpoint/2010/main" val="18458332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(Neural) </a:t>
            </a:r>
            <a:r>
              <a:rPr lang="en-US" b="1" dirty="0"/>
              <a:t>Language Model</a:t>
            </a:r>
            <a:r>
              <a:rPr lang="en-US" dirty="0"/>
              <a:t>?</a:t>
            </a:r>
          </a:p>
        </p:txBody>
      </p:sp>
      <p:sp>
        <p:nvSpPr>
          <p:cNvPr id="4" name="Slide Number Placeholder 3"/>
          <p:cNvSpPr>
            <a:spLocks noGrp="1"/>
          </p:cNvSpPr>
          <p:nvPr>
            <p:ph type="sldNum" sz="quarter" idx="12"/>
          </p:nvPr>
        </p:nvSpPr>
        <p:spPr/>
        <p:txBody>
          <a:bodyPr/>
          <a:lstStyle/>
          <a:p>
            <a:fld id="{5F56DFE6-1268-BF4E-85E8-8E7123343B70}" type="slidenum">
              <a:rPr lang="en-US" smtClean="0"/>
              <a:t>27</a:t>
            </a:fld>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1098" y="1884997"/>
            <a:ext cx="4525930" cy="4285615"/>
          </a:xfrm>
          <a:prstGeom prst="rect">
            <a:avLst/>
          </a:prstGeom>
        </p:spPr>
      </p:pic>
      <p:sp>
        <p:nvSpPr>
          <p:cNvPr id="10" name="Content Placeholder 2"/>
          <p:cNvSpPr txBox="1">
            <a:spLocks/>
          </p:cNvSpPr>
          <p:nvPr/>
        </p:nvSpPr>
        <p:spPr>
          <a:xfrm>
            <a:off x="335280" y="1699260"/>
            <a:ext cx="7065818" cy="465709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Describing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generation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text: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predicting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next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word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based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previous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contexts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Pros: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Does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not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require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human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annotations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Nearly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unlimited training data</a:t>
            </a:r>
            <a:r>
              <a:rPr lang="en-US" altLang="zh-CN" dirty="0">
                <a:solidFill>
                  <a:srgbClr val="000000"/>
                </a:solidFill>
                <a:latin typeface="Calibri"/>
                <a:ea typeface="宋体" charset="-122"/>
                <a:cs typeface=""/>
              </a:rPr>
              <a:t>!</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Resulting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generate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unexpectedly high quality</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1047135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Neural LM: </a:t>
            </a:r>
            <a:r>
              <a:rPr lang="en-US" altLang="zh-CN" b="1" dirty="0"/>
              <a:t>Example Generations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28</a:t>
            </a:fld>
            <a:endParaRPr lang="en-US"/>
          </a:p>
        </p:txBody>
      </p:sp>
      <p:sp>
        <p:nvSpPr>
          <p:cNvPr id="5"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Char-by-Char Markdown Generations:</a:t>
            </a:r>
          </a:p>
        </p:txBody>
      </p:sp>
      <p:sp>
        <p:nvSpPr>
          <p:cNvPr id="6" name="Rectangle 5"/>
          <p:cNvSpPr/>
          <p:nvPr/>
        </p:nvSpPr>
        <p:spPr>
          <a:xfrm>
            <a:off x="838200" y="2202795"/>
            <a:ext cx="7368309" cy="4401205"/>
          </a:xfrm>
          <a:prstGeom prst="rect">
            <a:avLst/>
          </a:prstGeom>
          <a:ln>
            <a:solidFill>
              <a:schemeClr val="tx1"/>
            </a:solidFill>
          </a:ln>
        </p:spPr>
        <p:txBody>
          <a:bodyPr wrap="square">
            <a:spAutoFit/>
          </a:bodyPr>
          <a:lstStyle/>
          <a:p>
            <a:pPr defTabSz="457178"/>
            <a:r>
              <a:rPr lang="en-US" sz="2800" dirty="0">
                <a:solidFill>
                  <a:srgbClr val="000000"/>
                </a:solidFill>
              </a:rPr>
              <a:t>'''See also''': [[List of ethical consent processing]] </a:t>
            </a:r>
          </a:p>
          <a:p>
            <a:pPr defTabSz="457178"/>
            <a:endParaRPr lang="en-US" sz="2800" dirty="0">
              <a:solidFill>
                <a:srgbClr val="000000"/>
              </a:solidFill>
            </a:endParaRPr>
          </a:p>
          <a:p>
            <a:pPr defTabSz="457178"/>
            <a:r>
              <a:rPr lang="en-US" sz="2800" dirty="0">
                <a:solidFill>
                  <a:srgbClr val="000000"/>
                </a:solidFill>
              </a:rPr>
              <a:t>== See also == </a:t>
            </a:r>
          </a:p>
          <a:p>
            <a:pPr defTabSz="457178"/>
            <a:r>
              <a:rPr lang="en-US" sz="2800" dirty="0">
                <a:solidFill>
                  <a:srgbClr val="000000"/>
                </a:solidFill>
              </a:rPr>
              <a:t>*[[</a:t>
            </a:r>
            <a:r>
              <a:rPr lang="en-US" sz="2800" dirty="0" err="1">
                <a:solidFill>
                  <a:srgbClr val="000000"/>
                </a:solidFill>
              </a:rPr>
              <a:t>Iender</a:t>
            </a:r>
            <a:r>
              <a:rPr lang="en-US" sz="2800" dirty="0">
                <a:solidFill>
                  <a:srgbClr val="000000"/>
                </a:solidFill>
              </a:rPr>
              <a:t> dome of the ED]] </a:t>
            </a:r>
          </a:p>
          <a:p>
            <a:pPr defTabSz="457178"/>
            <a:r>
              <a:rPr lang="en-US" sz="2800" dirty="0">
                <a:solidFill>
                  <a:srgbClr val="000000"/>
                </a:solidFill>
              </a:rPr>
              <a:t>*[[Anti-autism]]</a:t>
            </a:r>
            <a:r>
              <a:rPr lang="zh-CN" altLang="en-US" sz="2800" dirty="0">
                <a:solidFill>
                  <a:srgbClr val="000000"/>
                </a:solidFill>
              </a:rPr>
              <a:t> </a:t>
            </a:r>
            <a:endParaRPr lang="en-US" altLang="zh-CN" sz="2800" dirty="0">
              <a:solidFill>
                <a:srgbClr val="000000"/>
              </a:solidFill>
            </a:endParaRPr>
          </a:p>
          <a:p>
            <a:pPr defTabSz="457178"/>
            <a:endParaRPr lang="en-US" sz="2800" dirty="0">
              <a:solidFill>
                <a:srgbClr val="000000"/>
              </a:solidFill>
            </a:endParaRPr>
          </a:p>
          <a:p>
            <a:pPr defTabSz="457178"/>
            <a:r>
              <a:rPr lang="en-US" sz="2800" dirty="0">
                <a:solidFill>
                  <a:srgbClr val="000000"/>
                </a:solidFill>
              </a:rPr>
              <a:t>===[[</a:t>
            </a:r>
            <a:r>
              <a:rPr lang="en-US" sz="2800" dirty="0" err="1">
                <a:solidFill>
                  <a:srgbClr val="000000"/>
                </a:solidFill>
              </a:rPr>
              <a:t>Religion|Religion</a:t>
            </a:r>
            <a:r>
              <a:rPr lang="en-US" sz="2800" dirty="0">
                <a:solidFill>
                  <a:srgbClr val="000000"/>
                </a:solidFill>
              </a:rPr>
              <a:t>]]=== </a:t>
            </a:r>
          </a:p>
          <a:p>
            <a:pPr defTabSz="457178"/>
            <a:r>
              <a:rPr lang="en-US" sz="2800" dirty="0">
                <a:solidFill>
                  <a:srgbClr val="000000"/>
                </a:solidFill>
              </a:rPr>
              <a:t>*[[French Writings]] </a:t>
            </a:r>
          </a:p>
          <a:p>
            <a:pPr defTabSz="457178"/>
            <a:r>
              <a:rPr lang="en-US" sz="2800" dirty="0">
                <a:solidFill>
                  <a:srgbClr val="000000"/>
                </a:solidFill>
              </a:rPr>
              <a:t>*[[Maria]] </a:t>
            </a:r>
          </a:p>
          <a:p>
            <a:pPr defTabSz="457178"/>
            <a:r>
              <a:rPr lang="en-US" sz="2800" dirty="0">
                <a:solidFill>
                  <a:srgbClr val="000000"/>
                </a:solidFill>
              </a:rPr>
              <a:t>*[[Revelation]]</a:t>
            </a:r>
          </a:p>
        </p:txBody>
      </p:sp>
      <p:sp>
        <p:nvSpPr>
          <p:cNvPr id="7" name="Right Arrow 6"/>
          <p:cNvSpPr/>
          <p:nvPr/>
        </p:nvSpPr>
        <p:spPr>
          <a:xfrm>
            <a:off x="8610600" y="3793490"/>
            <a:ext cx="61722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17611" y="3793490"/>
            <a:ext cx="2514600" cy="584776"/>
          </a:xfrm>
          <a:prstGeom prst="rect">
            <a:avLst/>
          </a:prstGeom>
        </p:spPr>
        <p:txBody>
          <a:bodyPr wrap="square">
            <a:spAutoFit/>
          </a:bodyPr>
          <a:lstStyle/>
          <a:p>
            <a:r>
              <a:rPr lang="en-US" sz="3200" b="1" dirty="0"/>
              <a:t>Valid Syntax!</a:t>
            </a:r>
          </a:p>
        </p:txBody>
      </p:sp>
    </p:spTree>
    <p:extLst>
      <p:ext uri="{BB962C8B-B14F-4D97-AF65-F5344CB8AC3E}">
        <p14:creationId xmlns:p14="http://schemas.microsoft.com/office/powerpoint/2010/main" val="1782584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F78CB2-34DC-444B-B90C-4FACF867F96A}"/>
              </a:ext>
            </a:extLst>
          </p:cNvPr>
          <p:cNvPicPr>
            <a:picLocks noChangeAspect="1"/>
          </p:cNvPicPr>
          <p:nvPr/>
        </p:nvPicPr>
        <p:blipFill>
          <a:blip r:embed="rId2"/>
          <a:stretch>
            <a:fillRect/>
          </a:stretch>
        </p:blipFill>
        <p:spPr>
          <a:xfrm>
            <a:off x="470313" y="2198911"/>
            <a:ext cx="7416800" cy="4000500"/>
          </a:xfrm>
          <a:prstGeom prst="rect">
            <a:avLst/>
          </a:prstGeom>
        </p:spPr>
      </p:pic>
      <p:sp>
        <p:nvSpPr>
          <p:cNvPr id="2" name="Title 1"/>
          <p:cNvSpPr>
            <a:spLocks noGrp="1"/>
          </p:cNvSpPr>
          <p:nvPr>
            <p:ph type="title"/>
          </p:nvPr>
        </p:nvSpPr>
        <p:spPr/>
        <p:txBody>
          <a:bodyPr/>
          <a:lstStyle/>
          <a:p>
            <a:r>
              <a:rPr lang="en-US" altLang="zh-CN" dirty="0"/>
              <a:t>Neural LM: </a:t>
            </a:r>
            <a:r>
              <a:rPr lang="en-US" altLang="zh-CN" b="1" dirty="0"/>
              <a:t>Example Generations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29</a:t>
            </a:fld>
            <a:endParaRPr lang="en-US"/>
          </a:p>
        </p:txBody>
      </p:sp>
      <p:sp>
        <p:nvSpPr>
          <p:cNvPr id="5" name="Content Placeholder 2"/>
          <p:cNvSpPr txBox="1">
            <a:spLocks/>
          </p:cNvSpPr>
          <p:nvPr/>
        </p:nvSpPr>
        <p:spPr>
          <a:xfrm>
            <a:off x="350983" y="1531620"/>
            <a:ext cx="11406908"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Deep “Donald Trump”: Mimic President Trump</a:t>
            </a:r>
          </a:p>
        </p:txBody>
      </p:sp>
      <p:sp>
        <p:nvSpPr>
          <p:cNvPr id="8" name="Rectangle 7"/>
          <p:cNvSpPr/>
          <p:nvPr/>
        </p:nvSpPr>
        <p:spPr>
          <a:xfrm>
            <a:off x="8857161" y="4650957"/>
            <a:ext cx="2496639" cy="1077218"/>
          </a:xfrm>
          <a:prstGeom prst="rect">
            <a:avLst/>
          </a:prstGeom>
        </p:spPr>
        <p:txBody>
          <a:bodyPr wrap="square">
            <a:spAutoFit/>
          </a:bodyPr>
          <a:lstStyle/>
          <a:p>
            <a:r>
              <a:rPr lang="en-US" sz="3200" b="1"/>
              <a:t>Fooled many twitter users</a:t>
            </a:r>
            <a:endParaRPr lang="en-US" sz="3200" b="1" dirty="0"/>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1799" t="3185" r="2159"/>
          <a:stretch/>
        </p:blipFill>
        <p:spPr>
          <a:xfrm>
            <a:off x="6941935" y="2054766"/>
            <a:ext cx="5151351" cy="1621249"/>
          </a:xfrm>
          <a:prstGeom prst="rect">
            <a:avLst/>
          </a:prstGeom>
        </p:spPr>
      </p:pic>
      <p:sp>
        <p:nvSpPr>
          <p:cNvPr id="11" name="Right Arrow 10"/>
          <p:cNvSpPr/>
          <p:nvPr/>
        </p:nvSpPr>
        <p:spPr>
          <a:xfrm rot="5400000">
            <a:off x="9673590" y="3889166"/>
            <a:ext cx="617220"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5231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a:t>
            </a:r>
            <a:r>
              <a:rPr lang="en-US" dirty="0"/>
              <a:t> Phrase Mining?</a:t>
            </a:r>
          </a:p>
        </p:txBody>
      </p:sp>
      <p:sp>
        <p:nvSpPr>
          <p:cNvPr id="4" name="Slide Number Placeholder 3"/>
          <p:cNvSpPr>
            <a:spLocks noGrp="1"/>
          </p:cNvSpPr>
          <p:nvPr>
            <p:ph type="sldNum" sz="quarter" idx="12"/>
          </p:nvPr>
        </p:nvSpPr>
        <p:spPr/>
        <p:txBody>
          <a:bodyPr/>
          <a:lstStyle/>
          <a:p>
            <a:fld id="{5F56DFE6-1268-BF4E-85E8-8E7123343B70}" type="slidenum">
              <a:rPr lang="en-US" smtClean="0"/>
              <a:t>3</a:t>
            </a:fld>
            <a:endParaRPr lang="en-US"/>
          </a:p>
        </p:txBody>
      </p:sp>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sp>
        <p:nvSpPr>
          <p:cNvPr id="14" name="内容占位符 2"/>
          <p:cNvSpPr txBox="1">
            <a:spLocks/>
          </p:cNvSpPr>
          <p:nvPr/>
        </p:nvSpPr>
        <p:spPr>
          <a:xfrm>
            <a:off x="838200" y="1685649"/>
            <a:ext cx="6933114" cy="503582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Analyzes US news articles on April 9, 2017</a:t>
            </a:r>
          </a:p>
          <a:p>
            <a:r>
              <a:rPr lang="en-US" sz="2400" b="1" dirty="0">
                <a:latin typeface="Helvetica" charset="0"/>
                <a:ea typeface="Helvetica" charset="0"/>
                <a:cs typeface="Helvetica" charset="0"/>
              </a:rPr>
              <a:t>After Phrase Mining</a:t>
            </a:r>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a:p>
            <a:endParaRPr lang="en-US" sz="2400" dirty="0">
              <a:latin typeface="Helvetica" charset="0"/>
              <a:ea typeface="Helvetica" charset="0"/>
              <a:cs typeface="Helvetica"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47" y="2744484"/>
            <a:ext cx="5861453" cy="3657600"/>
          </a:xfrm>
          <a:prstGeom prst="rect">
            <a:avLst/>
          </a:prstGeom>
        </p:spPr>
      </p:pic>
      <p:pic>
        <p:nvPicPr>
          <p:cNvPr id="10" name="Picture 2" descr="mage result for united express flight 3411 incident"/>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7881413" y="3338497"/>
            <a:ext cx="3431768" cy="2286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93246" y="5768416"/>
            <a:ext cx="5008102" cy="461665"/>
          </a:xfrm>
          <a:prstGeom prst="rect">
            <a:avLst/>
          </a:prstGeom>
        </p:spPr>
        <p:txBody>
          <a:bodyPr wrap="none">
            <a:spAutoFit/>
          </a:bodyPr>
          <a:lstStyle/>
          <a:p>
            <a:r>
              <a:rPr lang="en-US" altLang="zh-CN" sz="2400" dirty="0">
                <a:latin typeface="Helvetica" charset="0"/>
                <a:ea typeface="Helvetica" charset="0"/>
                <a:cs typeface="Helvetica" charset="0"/>
              </a:rPr>
              <a:t>United Express Flight 3411 incident</a:t>
            </a:r>
          </a:p>
        </p:txBody>
      </p:sp>
      <p:sp>
        <p:nvSpPr>
          <p:cNvPr id="12" name="内容占位符 2"/>
          <p:cNvSpPr txBox="1">
            <a:spLocks/>
          </p:cNvSpPr>
          <p:nvPr/>
        </p:nvSpPr>
        <p:spPr>
          <a:xfrm>
            <a:off x="7681669" y="2225023"/>
            <a:ext cx="3775227" cy="1113474"/>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United Airline</a:t>
            </a:r>
          </a:p>
          <a:p>
            <a:r>
              <a:rPr lang="en-US" altLang="zh-CN" sz="2400" dirty="0">
                <a:latin typeface="Helvetica" charset="0"/>
                <a:ea typeface="Helvetica" charset="0"/>
                <a:cs typeface="Helvetica" charset="0"/>
              </a:rPr>
              <a:t>David Dao </a:t>
            </a:r>
            <a:r>
              <a:rPr lang="en-US" altLang="zh-CN" sz="2400" dirty="0">
                <a:latin typeface="Helvetica" charset="0"/>
                <a:ea typeface="Helvetica" charset="0"/>
                <a:cs typeface="Helvetica" charset="0"/>
                <a:sym typeface="Wingdings"/>
              </a:rPr>
              <a:t> A person</a:t>
            </a:r>
            <a:endParaRPr lang="en-US" altLang="zh-CN" sz="2400" dirty="0">
              <a:latin typeface="Helvetica" charset="0"/>
              <a:ea typeface="Helvetica" charset="0"/>
              <a:cs typeface="Helvetica" charset="0"/>
            </a:endParaRPr>
          </a:p>
        </p:txBody>
      </p:sp>
    </p:spTree>
    <p:extLst>
      <p:ext uri="{BB962C8B-B14F-4D97-AF65-F5344CB8AC3E}">
        <p14:creationId xmlns:p14="http://schemas.microsoft.com/office/powerpoint/2010/main" val="1975295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LM-LSTM-CRF</a:t>
            </a:r>
            <a:r>
              <a:rPr lang="en-US" dirty="0"/>
              <a:t>: Co-Train Neural LM</a:t>
            </a:r>
          </a:p>
        </p:txBody>
      </p:sp>
      <p:sp>
        <p:nvSpPr>
          <p:cNvPr id="4" name="Slide Number Placeholder 3"/>
          <p:cNvSpPr>
            <a:spLocks noGrp="1"/>
          </p:cNvSpPr>
          <p:nvPr>
            <p:ph type="sldNum" sz="quarter" idx="12"/>
          </p:nvPr>
        </p:nvSpPr>
        <p:spPr/>
        <p:txBody>
          <a:bodyPr/>
          <a:lstStyle/>
          <a:p>
            <a:fld id="{5F56DFE6-1268-BF4E-85E8-8E7123343B70}" type="slidenum">
              <a:rPr lang="en-US" smtClean="0"/>
              <a:t>30</a:t>
            </a:fld>
            <a:endParaRPr lang="en-US"/>
          </a:p>
        </p:txBody>
      </p:sp>
      <p:sp>
        <p:nvSpPr>
          <p:cNvPr id="6" name="Content Placeholder 2"/>
          <p:cNvSpPr txBox="1">
            <a:spLocks/>
          </p:cNvSpPr>
          <p:nvPr/>
        </p:nvSpPr>
        <p:spPr>
          <a:xfrm>
            <a:off x="350982" y="1577340"/>
            <a:ext cx="11369965" cy="502666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Propose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Character-level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u="none" strike="noStrike" kern="1200" cap="none" spc="0" normalizeH="0" baseline="0" noProof="0" dirty="0">
                <a:ln>
                  <a:noFill/>
                </a:ln>
                <a:solidFill>
                  <a:srgbClr val="000000"/>
                </a:solidFill>
                <a:effectLst/>
                <a:uLnTx/>
                <a:uFillTx/>
                <a:latin typeface="Calibri"/>
                <a:ea typeface="宋体" charset="-122"/>
                <a:cs typeface=""/>
              </a:rPr>
              <a:t>Co-Training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objective</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lang="en-US" altLang="zh-CN" dirty="0">
                <a:solidFill>
                  <a:srgbClr val="000000"/>
                </a:solidFill>
                <a:latin typeface="Calibri"/>
                <a:ea typeface="宋体" charset="-122"/>
                <a:cs typeface=""/>
              </a:rPr>
              <a:t>Why character-level?</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More efficient &amp;</a:t>
            </a:r>
            <a:r>
              <a:rPr kumimoji="0" lang="en-US" altLang="zh-CN" sz="2800" b="0" i="0" u="none" strike="noStrike" kern="1200" cap="none" spc="0" normalizeH="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robust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pre-processing</a:t>
            </a: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Content Placeholder 3"/>
          <p:cNvPicPr>
            <a:picLocks noChangeAspect="1"/>
          </p:cNvPicPr>
          <p:nvPr/>
        </p:nvPicPr>
        <p:blipFill>
          <a:blip r:embed="rId2"/>
          <a:stretch>
            <a:fillRect/>
          </a:stretch>
        </p:blipFill>
        <p:spPr>
          <a:xfrm>
            <a:off x="1677324" y="3082129"/>
            <a:ext cx="8717280" cy="3700732"/>
          </a:xfrm>
          <a:prstGeom prst="rect">
            <a:avLst/>
          </a:prstGeom>
        </p:spPr>
      </p:pic>
    </p:spTree>
    <p:extLst>
      <p:ext uri="{BB962C8B-B14F-4D97-AF65-F5344CB8AC3E}">
        <p14:creationId xmlns:p14="http://schemas.microsoft.com/office/powerpoint/2010/main" val="180381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err="1"/>
              <a:t>ELMo</a:t>
            </a:r>
            <a:r>
              <a:rPr lang="en-US" altLang="zh-CN" dirty="0"/>
              <a:t>: Pre-train Word-Level Neural LM</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31</a:t>
            </a:fld>
            <a:endParaRPr lang="en-US"/>
          </a:p>
        </p:txBody>
      </p:sp>
      <p:sp>
        <p:nvSpPr>
          <p:cNvPr id="9" name="Content Placeholder 2"/>
          <p:cNvSpPr txBox="1">
            <a:spLocks/>
          </p:cNvSpPr>
          <p:nvPr/>
        </p:nvSpPr>
        <p:spPr>
          <a:xfrm>
            <a:off x="350983" y="1539240"/>
            <a:ext cx="11406908" cy="49987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Add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ELMo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input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RNN.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some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(SNLI,</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SQuAD</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including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ELMo</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output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brings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further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improvements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lang="en-US" altLang="zh-CN" dirty="0">
              <a:solidFill>
                <a:srgbClr val="000000"/>
              </a:solidFill>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lang="en-US" altLang="zh-CN" dirty="0">
                <a:solidFill>
                  <a:srgbClr val="000000"/>
                </a:solidFill>
                <a:latin typeface="Calibri"/>
                <a:ea typeface="宋体" charset="-122"/>
                <a:cs typeface=""/>
              </a:rPr>
              <a:t>Key points</a:t>
            </a: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1" i="0" u="none" strike="noStrike" kern="1200" cap="none" spc="0" normalizeH="0" baseline="0" noProof="0" dirty="0">
                <a:ln>
                  <a:noFill/>
                </a:ln>
                <a:solidFill>
                  <a:srgbClr val="000000"/>
                </a:solidFill>
                <a:effectLst/>
                <a:uLnTx/>
                <a:uFillTx/>
                <a:latin typeface="Calibri"/>
                <a:ea typeface="宋体" charset="-122"/>
                <a:cs typeface=""/>
              </a:rPr>
              <a:t>Freeze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weight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err="1">
                <a:ln>
                  <a:noFill/>
                </a:ln>
                <a:solidFill>
                  <a:srgbClr val="000000"/>
                </a:solidFill>
                <a:effectLst/>
                <a:uLnTx/>
                <a:uFillTx/>
                <a:latin typeface="Calibri"/>
                <a:ea typeface="宋体" charset="-122"/>
                <a:cs typeface=""/>
              </a:rPr>
              <a:t>biLM</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Regularization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are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necessary</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0480" y="2527978"/>
            <a:ext cx="5917411" cy="3828372"/>
          </a:xfrm>
          <a:prstGeom prst="rect">
            <a:avLst/>
          </a:prstGeom>
        </p:spPr>
      </p:pic>
    </p:spTree>
    <p:extLst>
      <p:ext uri="{BB962C8B-B14F-4D97-AF65-F5344CB8AC3E}">
        <p14:creationId xmlns:p14="http://schemas.microsoft.com/office/powerpoint/2010/main" val="1824286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42001F-92B6-1C48-9F11-9693C3BA4912}"/>
              </a:ext>
            </a:extLst>
          </p:cNvPr>
          <p:cNvPicPr>
            <a:picLocks noChangeAspect="1"/>
          </p:cNvPicPr>
          <p:nvPr/>
        </p:nvPicPr>
        <p:blipFill>
          <a:blip r:embed="rId2"/>
          <a:stretch>
            <a:fillRect/>
          </a:stretch>
        </p:blipFill>
        <p:spPr>
          <a:xfrm>
            <a:off x="5063671" y="1691928"/>
            <a:ext cx="6832600" cy="4521200"/>
          </a:xfrm>
          <a:prstGeom prst="rect">
            <a:avLst/>
          </a:prstGeom>
        </p:spPr>
      </p:pic>
      <p:sp>
        <p:nvSpPr>
          <p:cNvPr id="2" name="Title 1"/>
          <p:cNvSpPr>
            <a:spLocks noGrp="1"/>
          </p:cNvSpPr>
          <p:nvPr>
            <p:ph type="title"/>
          </p:nvPr>
        </p:nvSpPr>
        <p:spPr/>
        <p:txBody>
          <a:bodyPr/>
          <a:lstStyle/>
          <a:p>
            <a:r>
              <a:rPr lang="en-US" b="1" dirty="0"/>
              <a:t>LD-Net</a:t>
            </a:r>
            <a:r>
              <a:rPr lang="en-US" dirty="0"/>
              <a:t>: An efficient version of </a:t>
            </a:r>
            <a:r>
              <a:rPr lang="en-US" dirty="0" err="1"/>
              <a:t>ELMo</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32</a:t>
            </a:fld>
            <a:endParaRPr lang="en-US"/>
          </a:p>
        </p:txBody>
      </p:sp>
      <p:sp>
        <p:nvSpPr>
          <p:cNvPr id="6" name="Content Placeholder 2"/>
          <p:cNvSpPr txBox="1">
            <a:spLocks/>
          </p:cNvSpPr>
          <p:nvPr/>
        </p:nvSpPr>
        <p:spPr>
          <a:xfrm>
            <a:off x="259543" y="1473200"/>
            <a:ext cx="4578826" cy="524827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Make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contextualized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represent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efficient</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without</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much</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loss</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1" i="1"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1" i="1" u="none" strike="noStrike" kern="1200" cap="none" spc="0" normalizeH="0" baseline="0" noProof="0" dirty="0">
                <a:ln>
                  <a:noFill/>
                </a:ln>
                <a:solidFill>
                  <a:srgbClr val="000000"/>
                </a:solidFill>
                <a:effectLst/>
                <a:uLnTx/>
                <a:uFillTx/>
                <a:latin typeface="Calibri"/>
                <a:ea typeface="宋体" charset="-122"/>
                <a:cs typeface=""/>
              </a:rPr>
              <a:t>effectiveness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How</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this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even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possible?</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Pre-trained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contains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abundant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information,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however,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specific</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only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part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of</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could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be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useful.</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Picture 6"/>
          <p:cNvPicPr>
            <a:picLocks noChangeAspect="1"/>
          </p:cNvPicPr>
          <p:nvPr/>
        </p:nvPicPr>
        <p:blipFill>
          <a:blip r:embed="rId3"/>
          <a:stretch>
            <a:fillRect/>
          </a:stretch>
        </p:blipFill>
        <p:spPr>
          <a:xfrm>
            <a:off x="826613" y="2562699"/>
            <a:ext cx="3905739" cy="4181001"/>
          </a:xfrm>
          <a:prstGeom prst="rect">
            <a:avLst/>
          </a:prstGeom>
        </p:spPr>
      </p:pic>
      <p:sp>
        <p:nvSpPr>
          <p:cNvPr id="8" name="Rectangle 7"/>
          <p:cNvSpPr/>
          <p:nvPr/>
        </p:nvSpPr>
        <p:spPr>
          <a:xfrm>
            <a:off x="3014095" y="4877438"/>
            <a:ext cx="363745" cy="1866262"/>
          </a:xfrm>
          <a:prstGeom prst="rect">
            <a:avLst/>
          </a:prstGeom>
          <a:noFill/>
          <a:ln w="381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457178"/>
            <a:endParaRPr lang="en-US" sz="1900">
              <a:solidFill>
                <a:srgbClr val="000000"/>
              </a:solidFill>
            </a:endParaRPr>
          </a:p>
        </p:txBody>
      </p:sp>
      <p:sp>
        <p:nvSpPr>
          <p:cNvPr id="9" name="Rectangle 8"/>
          <p:cNvSpPr/>
          <p:nvPr/>
        </p:nvSpPr>
        <p:spPr>
          <a:xfrm>
            <a:off x="3004501" y="3519090"/>
            <a:ext cx="1727851" cy="991619"/>
          </a:xfrm>
          <a:prstGeom prst="rect">
            <a:avLst/>
          </a:prstGeom>
          <a:noFill/>
          <a:ln w="38100">
            <a:solidFill>
              <a:srgbClr val="FF0000"/>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defTabSz="457178"/>
            <a:endParaRPr lang="en-US" sz="1900">
              <a:solidFill>
                <a:srgbClr val="000000"/>
              </a:solidFill>
            </a:endParaRPr>
          </a:p>
        </p:txBody>
      </p:sp>
    </p:spTree>
    <p:extLst>
      <p:ext uri="{BB962C8B-B14F-4D97-AF65-F5344CB8AC3E}">
        <p14:creationId xmlns:p14="http://schemas.microsoft.com/office/powerpoint/2010/main" val="30097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Flair</a:t>
            </a:r>
            <a:r>
              <a:rPr lang="en-US" altLang="zh-CN" dirty="0"/>
              <a:t>: Pre-Train Neural LM at All Levels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33</a:t>
            </a:fld>
            <a:endParaRPr lang="en-US"/>
          </a:p>
        </p:txBody>
      </p:sp>
      <p:sp>
        <p:nvSpPr>
          <p:cNvPr id="6" name="Content Placeholder 2"/>
          <p:cNvSpPr txBox="1">
            <a:spLocks/>
          </p:cNvSpPr>
          <p:nvPr/>
        </p:nvSpPr>
        <p:spPr>
          <a:xfrm>
            <a:off x="350982" y="1668780"/>
            <a:ext cx="11369965" cy="49352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Even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character-level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very</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important.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structure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same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with</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difference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the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conducted</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additional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corpus.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7347" y="3054350"/>
            <a:ext cx="5943600" cy="33020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47" y="3384550"/>
            <a:ext cx="5321300" cy="2641600"/>
          </a:xfrm>
          <a:prstGeom prst="rect">
            <a:avLst/>
          </a:prstGeom>
        </p:spPr>
      </p:pic>
    </p:spTree>
    <p:extLst>
      <p:ext uri="{BB962C8B-B14F-4D97-AF65-F5344CB8AC3E}">
        <p14:creationId xmlns:p14="http://schemas.microsoft.com/office/powerpoint/2010/main" val="1415849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3603534"/>
            <a:ext cx="7813137" cy="297760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712" y="2771032"/>
            <a:ext cx="4021465" cy="3947268"/>
          </a:xfrm>
          <a:prstGeom prst="rect">
            <a:avLst/>
          </a:prstGeom>
        </p:spPr>
      </p:pic>
      <p:sp>
        <p:nvSpPr>
          <p:cNvPr id="2" name="Title 1"/>
          <p:cNvSpPr>
            <a:spLocks noGrp="1"/>
          </p:cNvSpPr>
          <p:nvPr>
            <p:ph type="title"/>
          </p:nvPr>
        </p:nvSpPr>
        <p:spPr/>
        <p:txBody>
          <a:bodyPr/>
          <a:lstStyle/>
          <a:p>
            <a:r>
              <a:rPr lang="en-US" altLang="zh-CN" b="1" dirty="0"/>
              <a:t>BERT</a:t>
            </a:r>
            <a:r>
              <a:rPr lang="en-US" altLang="zh-CN" dirty="0"/>
              <a:t>: Introduce Transformer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34</a:t>
            </a:fld>
            <a:endParaRPr lang="en-US"/>
          </a:p>
        </p:txBody>
      </p:sp>
      <p:sp>
        <p:nvSpPr>
          <p:cNvPr id="11" name="Content Placeholder 2"/>
          <p:cNvSpPr txBox="1">
            <a:spLocks/>
          </p:cNvSpPr>
          <p:nvPr/>
        </p:nvSpPr>
        <p:spPr>
          <a:xfrm>
            <a:off x="350982" y="1379220"/>
            <a:ext cx="11369965" cy="53848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Introduce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Transformers,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use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masked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next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prediction</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Conduct</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fine-tuning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after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pre-training</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on</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each</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(necessary</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sentence-level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NER</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is</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a</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word</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level</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rPr>
              <a:t>task).</a:t>
            </a:r>
            <a:r>
              <a:rPr kumimoji="0" lang="zh-CN" altLang="en-US" sz="2800" b="0" i="0" u="none" strike="noStrike" kern="1200" cap="none" spc="0" normalizeH="0" baseline="0" noProof="0" dirty="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5190927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State-of-the-arts</a:t>
            </a:r>
          </a:p>
        </p:txBody>
      </p:sp>
      <p:sp>
        <p:nvSpPr>
          <p:cNvPr id="20" name="Content Placeholder 2"/>
          <p:cNvSpPr txBox="1">
            <a:spLocks/>
          </p:cNvSpPr>
          <p:nvPr/>
        </p:nvSpPr>
        <p:spPr>
          <a:xfrm>
            <a:off x="350983" y="1424940"/>
            <a:ext cx="11406908" cy="53848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Using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1"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for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better</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representations: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Word-level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endParaRPr kumimoji="0" lang="en-US" sz="2800" b="0" i="0" u="none" strike="noStrike" kern="1200" cap="none" spc="0" normalizeH="0" baseline="0" noProof="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ELMo (Peters et al., NAACL’18,</a:t>
            </a:r>
            <a:r>
              <a:rPr kumimoji="0" lang="en-US" sz="2800" b="1" i="0" u="none" strike="noStrike" kern="1200" cap="none" spc="0" normalizeH="0" baseline="0" noProof="0">
                <a:ln>
                  <a:noFill/>
                </a:ln>
                <a:solidFill>
                  <a:srgbClr val="000000"/>
                </a:solidFill>
                <a:effectLst/>
                <a:uLnTx/>
                <a:uFillTx/>
                <a:latin typeface="Calibri"/>
                <a:ea typeface=""/>
                <a:cs typeface=""/>
              </a:rPr>
              <a:t> best paper</a:t>
            </a:r>
            <a:r>
              <a:rPr kumimoji="0" lang="en-US" sz="2800" b="0" i="0" u="none" strike="noStrike" kern="1200" cap="none" spc="0" normalizeH="0" baseline="0" noProof="0">
                <a:ln>
                  <a:noFill/>
                </a:ln>
                <a:solidFill>
                  <a:srgbClr val="000000"/>
                </a:solidFill>
                <a:effectLst/>
                <a:uLnTx/>
                <a:uFillTx/>
                <a:latin typeface="Calibri"/>
                <a:ea typeface=""/>
                <a:cs typeface=""/>
              </a:rPr>
              <a:t>)</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LD-Net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EMNLP’18)</a:t>
            </a:r>
            <a:endParaRPr kumimoji="0" lang="en-US" sz="800" b="0" i="0" u="none" strike="noStrike" kern="1200" cap="none" spc="0" normalizeH="0" baseline="0" noProof="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Char-level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Language</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Model: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endParaRPr kumimoji="0" lang="en-US" altLang="zh-CN" sz="2800" b="0" i="0" u="none" strike="noStrike" kern="1200" cap="none" spc="0" normalizeH="0" baseline="0" noProof="0">
              <a:ln>
                <a:noFill/>
              </a:ln>
              <a:solidFill>
                <a:srgbClr val="000000"/>
              </a:solidFill>
              <a:effectLst/>
              <a:uLnTx/>
              <a:uFillTx/>
              <a:latin typeface="Calibri"/>
              <a:ea typeface="宋体" charset="-122"/>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LM-LSTM-CRF</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(Liu</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AAAI’</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18)</a:t>
            </a:r>
            <a:endParaRPr kumimoji="0" lang="en-US" sz="2800" b="0" i="0" u="none" strike="noStrike" kern="1200" cap="none" spc="0" normalizeH="0" baseline="0" noProof="0">
              <a:ln>
                <a:noFill/>
              </a:ln>
              <a:solidFill>
                <a:srgbClr val="000000"/>
              </a:solidFill>
              <a:effectLst/>
              <a:uLnTx/>
              <a:uFillTx/>
              <a:latin typeface="Calibri"/>
              <a:ea typeface=""/>
              <a:cs typeface=""/>
            </a:endParaRP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Flair (Akbik et al., COLING’18)</a:t>
            </a:r>
            <a:endParaRPr kumimoji="0" lang="en-US" altLang="zh-CN" sz="800" b="0" i="0" u="none" strike="noStrike" kern="1200" cap="none" spc="0" normalizeH="0" baseline="0" noProof="0">
              <a:ln>
                <a:noFill/>
              </a:ln>
              <a:solidFill>
                <a:srgbClr val="000000"/>
              </a:solidFill>
              <a:effectLst/>
              <a:uLnTx/>
              <a:uFillTx/>
              <a:latin typeface="Calibri"/>
              <a:ea typeface="宋体" charset="-122"/>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Hybrid Language Model: </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Cross</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View</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Training</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(Clark</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a:ln>
                  <a:noFill/>
                </a:ln>
                <a:solidFill>
                  <a:srgbClr val="000000"/>
                </a:solidFill>
                <a:effectLst/>
                <a:uLnTx/>
                <a:uFillTx/>
                <a:latin typeface="Calibri"/>
                <a:ea typeface=""/>
                <a:cs typeface=""/>
              </a:rPr>
              <a:t>et al.,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EMNLP’</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sz="2800" b="0" i="0" u="none" strike="noStrike" kern="1200" cap="none" spc="0" normalizeH="0" baseline="0" noProof="0">
                <a:ln>
                  <a:noFill/>
                </a:ln>
                <a:solidFill>
                  <a:srgbClr val="000000"/>
                </a:solidFill>
                <a:effectLst/>
                <a:uLnTx/>
                <a:uFillTx/>
                <a:latin typeface="Calibri"/>
                <a:ea typeface=""/>
                <a:cs typeface=""/>
              </a:rPr>
              <a:t>201</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8)</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BERT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(Devlin</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et</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al.,</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NAACL’19,</a:t>
            </a:r>
            <a:r>
              <a:rPr kumimoji="0" lang="zh-CN" altLang="en-US" sz="2800" b="0"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best</a:t>
            </a:r>
            <a:r>
              <a:rPr kumimoji="0" lang="zh-CN" altLang="en-US" sz="2800" b="1" i="0" u="none" strike="noStrike" kern="1200" cap="none" spc="0" normalizeH="0" baseline="0" noProof="0">
                <a:ln>
                  <a:noFill/>
                </a:ln>
                <a:solidFill>
                  <a:srgbClr val="000000"/>
                </a:solidFill>
                <a:effectLst/>
                <a:uLnTx/>
                <a:uFillTx/>
                <a:latin typeface="Calibri"/>
                <a:ea typeface="宋体" charset="-122"/>
                <a:cs typeface=""/>
              </a:rPr>
              <a:t> </a:t>
            </a:r>
            <a:r>
              <a:rPr kumimoji="0" lang="en-US" altLang="zh-CN" sz="2800" b="1" i="0" u="none" strike="noStrike" kern="1200" cap="none" spc="0" normalizeH="0" baseline="0" noProof="0">
                <a:ln>
                  <a:noFill/>
                </a:ln>
                <a:solidFill>
                  <a:srgbClr val="000000"/>
                </a:solidFill>
                <a:effectLst/>
                <a:uLnTx/>
                <a:uFillTx/>
                <a:latin typeface="Calibri"/>
                <a:ea typeface="宋体" charset="-122"/>
                <a:cs typeface=""/>
              </a:rPr>
              <a:t>paper</a:t>
            </a:r>
            <a:r>
              <a:rPr kumimoji="0" lang="en-US" altLang="zh-CN" sz="2800" b="0" i="0" u="none" strike="noStrike" kern="1200" cap="none" spc="0" normalizeH="0" baseline="0" noProof="0">
                <a:ln>
                  <a:noFill/>
                </a:ln>
                <a:solidFill>
                  <a:srgbClr val="000000"/>
                </a:solidFill>
                <a:effectLst/>
                <a:uLnTx/>
                <a:uFillTx/>
                <a:latin typeface="Calibri"/>
                <a:ea typeface="宋体" charset="-122"/>
                <a:cs typeface=""/>
              </a:rPr>
              <a:t>)</a:t>
            </a:r>
            <a:endParaRPr kumimoji="0" lang="en-US" altLang="zh-CN" sz="2800" b="0" i="0" u="none" strike="noStrike" kern="1200" cap="none" spc="0" normalizeH="0" baseline="0" noProof="0" dirty="0">
              <a:ln>
                <a:noFill/>
              </a:ln>
              <a:solidFill>
                <a:srgbClr val="000000"/>
              </a:solidFill>
              <a:effectLst/>
              <a:uLnTx/>
              <a:uFillTx/>
              <a:latin typeface="Calibri"/>
              <a:ea typeface="宋体" charset="-122"/>
              <a:cs typeface=""/>
            </a:endParaRPr>
          </a:p>
        </p:txBody>
      </p:sp>
      <p:sp>
        <p:nvSpPr>
          <p:cNvPr id="21" name="TextBox 20"/>
          <p:cNvSpPr txBox="1"/>
          <p:nvPr/>
        </p:nvSpPr>
        <p:spPr>
          <a:xfrm>
            <a:off x="9590567" y="2459842"/>
            <a:ext cx="728084" cy="461665"/>
          </a:xfrm>
          <a:prstGeom prst="rect">
            <a:avLst/>
          </a:prstGeom>
          <a:noFill/>
        </p:spPr>
        <p:txBody>
          <a:bodyPr wrap="none" rtlCol="0">
            <a:spAutoFit/>
          </a:bodyPr>
          <a:lstStyle/>
          <a:p>
            <a:pPr defTabSz="457178"/>
            <a:r>
              <a:rPr lang="en-US" altLang="zh-CN" sz="2400" dirty="0">
                <a:solidFill>
                  <a:srgbClr val="000000"/>
                </a:solidFill>
                <a:ea typeface="宋体" charset="-122"/>
              </a:rPr>
              <a:t>92.2</a:t>
            </a:r>
          </a:p>
        </p:txBody>
      </p:sp>
      <p:sp>
        <p:nvSpPr>
          <p:cNvPr id="22" name="TextBox 21"/>
          <p:cNvSpPr txBox="1"/>
          <p:nvPr/>
        </p:nvSpPr>
        <p:spPr>
          <a:xfrm>
            <a:off x="9590567" y="2879609"/>
            <a:ext cx="2126416" cy="461665"/>
          </a:xfrm>
          <a:prstGeom prst="rect">
            <a:avLst/>
          </a:prstGeom>
          <a:noFill/>
        </p:spPr>
        <p:txBody>
          <a:bodyPr wrap="none" rtlCol="0">
            <a:spAutoFit/>
          </a:bodyPr>
          <a:lstStyle/>
          <a:p>
            <a:pPr defTabSz="457178"/>
            <a:r>
              <a:rPr lang="en-US" altLang="zh-CN" sz="2400" dirty="0">
                <a:solidFill>
                  <a:srgbClr val="000000"/>
                </a:solidFill>
                <a:ea typeface="宋体" charset="-122"/>
              </a:rPr>
              <a:t>92.0,</a:t>
            </a:r>
            <a:r>
              <a:rPr lang="zh-CN" altLang="en-US" sz="2400" dirty="0">
                <a:solidFill>
                  <a:srgbClr val="000000"/>
                </a:solidFill>
                <a:ea typeface="宋体" charset="-122"/>
              </a:rPr>
              <a:t> </a:t>
            </a:r>
            <a:r>
              <a:rPr lang="en-US" altLang="zh-CN" sz="2400" dirty="0">
                <a:solidFill>
                  <a:srgbClr val="000000"/>
                </a:solidFill>
                <a:ea typeface="宋体" charset="-122"/>
              </a:rPr>
              <a:t>~5X</a:t>
            </a:r>
            <a:r>
              <a:rPr lang="zh-CN" altLang="en-US" sz="2400" dirty="0">
                <a:solidFill>
                  <a:srgbClr val="000000"/>
                </a:solidFill>
                <a:ea typeface="宋体" charset="-122"/>
              </a:rPr>
              <a:t> </a:t>
            </a:r>
            <a:r>
              <a:rPr lang="en-US" altLang="zh-CN" sz="2400" dirty="0">
                <a:solidFill>
                  <a:srgbClr val="000000"/>
                </a:solidFill>
                <a:ea typeface="宋体" charset="-122"/>
              </a:rPr>
              <a:t>faster</a:t>
            </a:r>
          </a:p>
        </p:txBody>
      </p:sp>
      <p:sp>
        <p:nvSpPr>
          <p:cNvPr id="23" name="TextBox 22"/>
          <p:cNvSpPr txBox="1"/>
          <p:nvPr/>
        </p:nvSpPr>
        <p:spPr>
          <a:xfrm>
            <a:off x="9590567" y="4117340"/>
            <a:ext cx="728084" cy="461665"/>
          </a:xfrm>
          <a:prstGeom prst="rect">
            <a:avLst/>
          </a:prstGeom>
          <a:noFill/>
        </p:spPr>
        <p:txBody>
          <a:bodyPr wrap="none" rtlCol="0">
            <a:spAutoFit/>
          </a:bodyPr>
          <a:lstStyle/>
          <a:p>
            <a:pPr defTabSz="457178"/>
            <a:r>
              <a:rPr lang="en-US" altLang="zh-CN" sz="2400">
                <a:solidFill>
                  <a:srgbClr val="000000"/>
                </a:solidFill>
                <a:ea typeface="宋体" charset="-122"/>
              </a:rPr>
              <a:t>91.4</a:t>
            </a:r>
            <a:endParaRPr lang="en-US" altLang="zh-CN" sz="2400" dirty="0">
              <a:solidFill>
                <a:srgbClr val="000000"/>
              </a:solidFill>
              <a:ea typeface="宋体" charset="-122"/>
            </a:endParaRPr>
          </a:p>
        </p:txBody>
      </p:sp>
      <p:sp>
        <p:nvSpPr>
          <p:cNvPr id="24" name="TextBox 23"/>
          <p:cNvSpPr txBox="1"/>
          <p:nvPr/>
        </p:nvSpPr>
        <p:spPr>
          <a:xfrm>
            <a:off x="9590567" y="4579005"/>
            <a:ext cx="728084" cy="461665"/>
          </a:xfrm>
          <a:prstGeom prst="rect">
            <a:avLst/>
          </a:prstGeom>
          <a:noFill/>
        </p:spPr>
        <p:txBody>
          <a:bodyPr wrap="none" rtlCol="0">
            <a:spAutoFit/>
          </a:bodyPr>
          <a:lstStyle/>
          <a:p>
            <a:pPr defTabSz="457178"/>
            <a:r>
              <a:rPr lang="en-US" altLang="zh-CN" sz="2400" b="1" dirty="0">
                <a:solidFill>
                  <a:srgbClr val="000000"/>
                </a:solidFill>
                <a:ea typeface="宋体" charset="-122"/>
              </a:rPr>
              <a:t>93.1</a:t>
            </a:r>
          </a:p>
        </p:txBody>
      </p:sp>
      <p:sp>
        <p:nvSpPr>
          <p:cNvPr id="25" name="TextBox 24"/>
          <p:cNvSpPr txBox="1"/>
          <p:nvPr/>
        </p:nvSpPr>
        <p:spPr>
          <a:xfrm>
            <a:off x="9590567" y="5500157"/>
            <a:ext cx="728084" cy="461665"/>
          </a:xfrm>
          <a:prstGeom prst="rect">
            <a:avLst/>
          </a:prstGeom>
          <a:noFill/>
        </p:spPr>
        <p:txBody>
          <a:bodyPr wrap="none" rtlCol="0">
            <a:spAutoFit/>
          </a:bodyPr>
          <a:lstStyle/>
          <a:p>
            <a:pPr defTabSz="457178"/>
            <a:r>
              <a:rPr lang="en-US" altLang="zh-CN" sz="2400" dirty="0">
                <a:solidFill>
                  <a:srgbClr val="000000"/>
                </a:solidFill>
                <a:ea typeface="宋体" charset="-122"/>
              </a:rPr>
              <a:t>92.6</a:t>
            </a:r>
          </a:p>
        </p:txBody>
      </p:sp>
      <p:sp>
        <p:nvSpPr>
          <p:cNvPr id="26" name="TextBox 25"/>
          <p:cNvSpPr txBox="1"/>
          <p:nvPr/>
        </p:nvSpPr>
        <p:spPr>
          <a:xfrm>
            <a:off x="9616902" y="5968511"/>
            <a:ext cx="1527982" cy="461665"/>
          </a:xfrm>
          <a:prstGeom prst="rect">
            <a:avLst/>
          </a:prstGeom>
          <a:noFill/>
        </p:spPr>
        <p:txBody>
          <a:bodyPr wrap="none" rtlCol="0">
            <a:spAutoFit/>
          </a:bodyPr>
          <a:lstStyle/>
          <a:p>
            <a:pPr defTabSz="457178"/>
            <a:r>
              <a:rPr lang="en-US" altLang="zh-CN" sz="2400" dirty="0">
                <a:solidFill>
                  <a:srgbClr val="000000"/>
                </a:solidFill>
                <a:ea typeface="宋体" charset="-122"/>
              </a:rPr>
              <a:t>92.4</a:t>
            </a:r>
            <a:r>
              <a:rPr lang="zh-CN" altLang="en-US" sz="2400" dirty="0">
                <a:solidFill>
                  <a:srgbClr val="000000"/>
                </a:solidFill>
                <a:ea typeface="宋体" charset="-122"/>
              </a:rPr>
              <a:t> </a:t>
            </a:r>
            <a:r>
              <a:rPr lang="en-US" altLang="zh-CN" sz="2400" dirty="0">
                <a:solidFill>
                  <a:srgbClr val="000000"/>
                </a:solidFill>
                <a:ea typeface="宋体" charset="-122"/>
              </a:rPr>
              <a:t>/</a:t>
            </a:r>
            <a:r>
              <a:rPr lang="zh-CN" altLang="en-US" sz="2400" dirty="0">
                <a:solidFill>
                  <a:srgbClr val="000000"/>
                </a:solidFill>
                <a:ea typeface="宋体" charset="-122"/>
              </a:rPr>
              <a:t> </a:t>
            </a:r>
            <a:r>
              <a:rPr lang="en-US" altLang="zh-CN" sz="2400" dirty="0">
                <a:solidFill>
                  <a:srgbClr val="000000"/>
                </a:solidFill>
                <a:ea typeface="宋体" charset="-122"/>
              </a:rPr>
              <a:t>92.8</a:t>
            </a:r>
          </a:p>
        </p:txBody>
      </p:sp>
      <p:sp>
        <p:nvSpPr>
          <p:cNvPr id="27" name="TextBox 26"/>
          <p:cNvSpPr txBox="1"/>
          <p:nvPr/>
        </p:nvSpPr>
        <p:spPr>
          <a:xfrm>
            <a:off x="9590567" y="1459777"/>
            <a:ext cx="2037737" cy="461665"/>
          </a:xfrm>
          <a:prstGeom prst="rect">
            <a:avLst/>
          </a:prstGeom>
          <a:noFill/>
        </p:spPr>
        <p:txBody>
          <a:bodyPr wrap="none" rtlCol="0">
            <a:spAutoFit/>
          </a:bodyPr>
          <a:lstStyle/>
          <a:p>
            <a:pPr defTabSz="457178"/>
            <a:r>
              <a:rPr lang="en-US" altLang="zh-CN" sz="2400" dirty="0">
                <a:solidFill>
                  <a:srgbClr val="000000"/>
                </a:solidFill>
                <a:ea typeface="宋体" charset="-122"/>
              </a:rPr>
              <a:t>F1</a:t>
            </a:r>
            <a:r>
              <a:rPr lang="zh-CN" altLang="en-US" sz="2400" dirty="0">
                <a:solidFill>
                  <a:srgbClr val="000000"/>
                </a:solidFill>
                <a:ea typeface="宋体" charset="-122"/>
              </a:rPr>
              <a:t> </a:t>
            </a:r>
            <a:r>
              <a:rPr lang="en-US" altLang="zh-CN" sz="2400" dirty="0">
                <a:solidFill>
                  <a:srgbClr val="000000"/>
                </a:solidFill>
                <a:ea typeface="宋体" charset="-122"/>
              </a:rPr>
              <a:t>on</a:t>
            </a:r>
            <a:r>
              <a:rPr lang="zh-CN" altLang="en-US" sz="2400" dirty="0">
                <a:solidFill>
                  <a:srgbClr val="000000"/>
                </a:solidFill>
                <a:ea typeface="宋体" charset="-122"/>
              </a:rPr>
              <a:t> </a:t>
            </a:r>
            <a:r>
              <a:rPr lang="en-US" altLang="zh-CN" sz="2400" dirty="0">
                <a:solidFill>
                  <a:srgbClr val="000000"/>
                </a:solidFill>
                <a:ea typeface="宋体" charset="-122"/>
              </a:rPr>
              <a:t>CoNLL03</a:t>
            </a:r>
          </a:p>
        </p:txBody>
      </p:sp>
      <p:sp>
        <p:nvSpPr>
          <p:cNvPr id="28" name="Slide Number Placeholder 27"/>
          <p:cNvSpPr>
            <a:spLocks noGrp="1"/>
          </p:cNvSpPr>
          <p:nvPr>
            <p:ph type="sldNum" sz="quarter" idx="12"/>
          </p:nvPr>
        </p:nvSpPr>
        <p:spPr/>
        <p:txBody>
          <a:bodyPr/>
          <a:lstStyle/>
          <a:p>
            <a:fld id="{5F56DFE6-1268-BF4E-85E8-8E7123343B70}" type="slidenum">
              <a:rPr lang="en-US" smtClean="0"/>
              <a:t>35</a:t>
            </a:fld>
            <a:endParaRPr lang="en-US"/>
          </a:p>
        </p:txBody>
      </p:sp>
    </p:spTree>
    <p:extLst>
      <p:ext uri="{BB962C8B-B14F-4D97-AF65-F5344CB8AC3E}">
        <p14:creationId xmlns:p14="http://schemas.microsoft.com/office/powerpoint/2010/main" val="15858250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4" name="Slide Number Placeholder 3"/>
          <p:cNvSpPr>
            <a:spLocks noGrp="1"/>
          </p:cNvSpPr>
          <p:nvPr>
            <p:ph type="sldNum" sz="quarter" idx="12"/>
          </p:nvPr>
        </p:nvSpPr>
        <p:spPr/>
        <p:txBody>
          <a:bodyPr/>
          <a:lstStyle/>
          <a:p>
            <a:fld id="{5F56DFE6-1268-BF4E-85E8-8E7123343B70}" type="slidenum">
              <a:rPr lang="en-US" smtClean="0"/>
              <a:t>36</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5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Can massive raw texts help? </a:t>
            </a:r>
            <a:r>
              <a:rPr kumimoji="0" lang="en-US" b="0" i="0" u="none" strike="noStrike" kern="1200" cap="none" spc="0" normalizeH="0" noProof="0" dirty="0">
                <a:ln>
                  <a:noFill/>
                </a:ln>
                <a:solidFill>
                  <a:srgbClr val="000000"/>
                </a:solidFill>
                <a:effectLst/>
                <a:uLnTx/>
                <a:uFillTx/>
                <a:latin typeface="Calibri"/>
                <a:ea typeface=""/>
                <a:cs typeface=""/>
              </a:rPr>
              <a:t> </a:t>
            </a:r>
            <a:r>
              <a:rPr kumimoji="0" lang="en-US" b="0" i="0" u="none" strike="noStrike" kern="1200" cap="none" spc="0" normalizeH="0" noProof="0" dirty="0">
                <a:ln>
                  <a:noFill/>
                </a:ln>
                <a:solidFill>
                  <a:srgbClr val="000000"/>
                </a:solidFill>
                <a:effectLst/>
                <a:uLnTx/>
                <a:uFillTx/>
                <a:latin typeface="Calibri"/>
                <a:ea typeface=""/>
                <a:cs typeface=""/>
                <a:sym typeface="Wingdings"/>
              </a:rPr>
              <a:t>  </a:t>
            </a:r>
            <a:r>
              <a:rPr lang="en-US" dirty="0">
                <a:solidFill>
                  <a:srgbClr val="000000"/>
                </a:solidFill>
              </a:rPr>
              <a:t>Neural language model</a:t>
            </a:r>
            <a:endParaRPr kumimoji="0" lang="en-US" b="0" i="0" u="none" strike="noStrike" kern="1200" cap="none" spc="0" normalizeH="0" noProof="0" dirty="0">
              <a:ln>
                <a:noFill/>
              </a:ln>
              <a:solidFill>
                <a:srgbClr val="000000"/>
              </a:solidFill>
              <a:effectLst/>
              <a:uLnTx/>
              <a:uFillTx/>
              <a:latin typeface="Calibri"/>
              <a:ea typeface=""/>
              <a:cs typeface=""/>
            </a:endParaRPr>
          </a:p>
          <a:p>
            <a:pPr lvl="0">
              <a:lnSpc>
                <a:spcPct val="150000"/>
              </a:lnSpc>
              <a:defRPr/>
            </a:pPr>
            <a:r>
              <a:rPr lang="en-US" baseline="0" dirty="0">
                <a:solidFill>
                  <a:srgbClr val="000000"/>
                </a:solidFill>
                <a:latin typeface="Calibri"/>
                <a:ea typeface=""/>
                <a:cs typeface=""/>
              </a:rPr>
              <a:t>Can dictionaries</a:t>
            </a:r>
            <a:r>
              <a:rPr lang="en-US" dirty="0">
                <a:solidFill>
                  <a:srgbClr val="000000"/>
                </a:solidFill>
                <a:latin typeface="Calibri"/>
                <a:ea typeface=""/>
                <a:cs typeface=""/>
              </a:rPr>
              <a:t> help?</a:t>
            </a:r>
            <a:endParaRPr lang="en-US" dirty="0">
              <a:solidFill>
                <a:srgbClr val="000000"/>
              </a:solidFill>
            </a:endParaRPr>
          </a:p>
        </p:txBody>
      </p:sp>
      <p:sp>
        <p:nvSpPr>
          <p:cNvPr id="6" name="Right Arrow 5"/>
          <p:cNvSpPr/>
          <p:nvPr/>
        </p:nvSpPr>
        <p:spPr>
          <a:xfrm rot="8867242">
            <a:off x="4316589" y="2326429"/>
            <a:ext cx="594360" cy="5029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6033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Distantly Supervised</a:t>
            </a:r>
            <a:r>
              <a:rPr lang="en-US" dirty="0"/>
              <a:t> NER</a:t>
            </a:r>
          </a:p>
        </p:txBody>
      </p:sp>
      <p:sp>
        <p:nvSpPr>
          <p:cNvPr id="4" name="Slide Number Placeholder 3"/>
          <p:cNvSpPr>
            <a:spLocks noGrp="1"/>
          </p:cNvSpPr>
          <p:nvPr>
            <p:ph type="sldNum" sz="quarter" idx="12"/>
          </p:nvPr>
        </p:nvSpPr>
        <p:spPr/>
        <p:txBody>
          <a:bodyPr/>
          <a:lstStyle/>
          <a:p>
            <a:fld id="{5F56DFE6-1268-BF4E-85E8-8E7123343B70}" type="slidenum">
              <a:rPr lang="en-US" smtClean="0"/>
              <a:t>37</a:t>
            </a:fld>
            <a:endParaRPr lang="en-US"/>
          </a:p>
        </p:txBody>
      </p:sp>
      <p:sp>
        <p:nvSpPr>
          <p:cNvPr id="7" name="Content Placeholder 2"/>
          <p:cNvSpPr txBox="1">
            <a:spLocks/>
          </p:cNvSpPr>
          <p:nvPr/>
        </p:nvSpPr>
        <p:spPr>
          <a:xfrm>
            <a:off x="262890" y="1680438"/>
            <a:ext cx="11666220" cy="4675912"/>
          </a:xfrm>
          <a:prstGeom prst="rect">
            <a:avLst/>
          </a:prstGeom>
        </p:spPr>
        <p:txBody>
          <a:bodyPr vert="horz" lIns="91438" tIns="45719" rIns="91438" bIns="45719" rtlCol="0">
            <a:noAutofit/>
          </a:bodyPr>
          <a:lstStyle>
            <a:lvl1pPr marL="341305" indent="-341305"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400" kern="1200">
                <a:solidFill>
                  <a:schemeClr val="tx1"/>
                </a:solidFill>
                <a:latin typeface="+mn-lt"/>
                <a:ea typeface="+mn-ea"/>
                <a:cs typeface="+mn-cs"/>
              </a:defRPr>
            </a:lvl1pPr>
            <a:lvl2pPr marL="573074" indent="-373053"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400" kern="1200">
                <a:solidFill>
                  <a:schemeClr val="tx1"/>
                </a:solidFill>
                <a:latin typeface="+mn-lt"/>
                <a:ea typeface="+mn-ea"/>
                <a:cs typeface="+mn-cs"/>
              </a:defRPr>
            </a:lvl2pPr>
            <a:lvl3pPr marL="684179" indent="-300023"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400" kern="1200">
                <a:solidFill>
                  <a:schemeClr val="tx1"/>
                </a:solidFill>
                <a:latin typeface="+mn-lt"/>
                <a:ea typeface="+mn-ea"/>
                <a:cs typeface="+mn-cs"/>
              </a:defRPr>
            </a:lvl3pPr>
            <a:lvl4pPr marL="912791" indent="-290506"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400" kern="1200">
                <a:solidFill>
                  <a:schemeClr val="tx1"/>
                </a:solidFill>
                <a:latin typeface="+mn-lt"/>
                <a:ea typeface="+mn-ea"/>
                <a:cs typeface="+mn-cs"/>
              </a:defRPr>
            </a:lvl4pPr>
            <a:lvl5pPr marL="1142971" indent="-274632"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4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341305" marR="0" lvl="0" indent="-341305"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Input</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Unlabeled Raw Texts</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An Entity Dictionary</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entity type, canonical name, [synonyms_1, synonyms_2, </a:t>
            </a:r>
            <a:r>
              <a:rPr kumimoji="0" lang="is-I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a:ln>
                  <a:noFill/>
                </a:ln>
                <a:solidFill>
                  <a:srgbClr val="000000"/>
                </a:solidFill>
                <a:effectLst/>
                <a:uLnTx/>
                <a:uFillTx/>
                <a:latin typeface="Calibri"/>
                <a:ea typeface=""/>
                <a:cs typeface=""/>
              </a:rPr>
              <a:t>synonyms</a:t>
            </a:r>
            <a:r>
              <a:rPr kumimoji="0" lang="is-IS" sz="2800" b="0" i="0" u="none" strike="noStrike" kern="1200" cap="none" spc="0" normalizeH="0" baseline="0" noProof="0" dirty="0">
                <a:ln>
                  <a:noFill/>
                </a:ln>
                <a:solidFill>
                  <a:srgbClr val="000000"/>
                </a:solidFill>
                <a:effectLst/>
                <a:uLnTx/>
                <a:uFillTx/>
                <a:latin typeface="Calibri"/>
                <a:ea typeface=""/>
                <a:cs typeface=""/>
              </a:rPr>
              <a:t>_k</a:t>
            </a:r>
            <a:r>
              <a:rPr kumimoji="0" lang="en-US" sz="2800" b="0" i="0" u="none" strike="noStrike" kern="1200" cap="none" spc="0" normalizeH="0" baseline="0" noProof="0" dirty="0">
                <a:ln>
                  <a:noFill/>
                </a:ln>
                <a:solidFill>
                  <a:srgbClr val="000000"/>
                </a:solidFill>
                <a:effectLst/>
                <a:uLnTx/>
                <a:uFillTx/>
                <a:latin typeface="Calibri"/>
                <a:ea typeface=""/>
                <a:cs typeface=""/>
              </a:rPr>
              <a:t>]</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341305" marR="0" lvl="0" indent="-341305"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Output</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NER model to recognize the entities of the entity types appeared in the given dictionary.</a:t>
            </a:r>
          </a:p>
          <a:p>
            <a:pPr marL="684179" marR="0" lvl="2" indent="-300023"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Note that the entities to be recognized can be unseen entities.</a:t>
            </a:r>
          </a:p>
          <a:p>
            <a:pPr marL="573074" marR="0" lvl="1" indent="-373053"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23658495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Distantly Supervised NER </a:t>
            </a:r>
            <a:r>
              <a:rPr lang="en-US" altLang="zh-CN" b="1" dirty="0"/>
              <a:t>Methods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38</a:t>
            </a:fld>
            <a:endParaRPr lang="en-US"/>
          </a:p>
        </p:txBody>
      </p:sp>
      <p:sp>
        <p:nvSpPr>
          <p:cNvPr id="6" name="Content Placeholder 2"/>
          <p:cNvSpPr txBox="1">
            <a:spLocks/>
          </p:cNvSpPr>
          <p:nvPr/>
        </p:nvSpPr>
        <p:spPr>
          <a:xfrm>
            <a:off x="434339" y="1531620"/>
            <a:ext cx="11323551" cy="507238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String-match / rule-based distant supervision generation</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AutoEntity</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err="1">
                <a:ln>
                  <a:noFill/>
                </a:ln>
                <a:solidFill>
                  <a:srgbClr val="000000"/>
                </a:solidFill>
                <a:effectLst/>
                <a:uLnTx/>
                <a:uFillTx/>
                <a:latin typeface="Calibri"/>
                <a:ea typeface=""/>
                <a:cs typeface=""/>
              </a:rPr>
              <a:t>SwellShark</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en-US" sz="2800" b="0" i="0" u="none" strike="noStrike" kern="1200" cap="none" spc="0" normalizeH="0" baseline="0" noProof="0" dirty="0" err="1">
                <a:ln>
                  <a:noFill/>
                </a:ln>
                <a:solidFill>
                  <a:srgbClr val="000000"/>
                </a:solidFill>
                <a:effectLst/>
                <a:uLnTx/>
                <a:uFillTx/>
                <a:latin typeface="Calibri"/>
                <a:ea typeface=""/>
                <a:cs typeface=""/>
              </a:rPr>
              <a:t>ClusType</a:t>
            </a:r>
            <a:r>
              <a:rPr kumimoji="0" lang="en-US" sz="2800" b="0" i="0" u="none" strike="noStrike" kern="1200" cap="none" spc="0" normalizeH="0" baseline="0" noProof="0" dirty="0">
                <a:ln>
                  <a:noFill/>
                </a:ln>
                <a:solidFill>
                  <a:srgbClr val="000000"/>
                </a:solidFill>
                <a:effectLst/>
                <a:uLnTx/>
                <a:uFillTx/>
                <a:latin typeface="Calibri"/>
                <a:ea typeface=""/>
                <a:cs typeface=""/>
              </a:rPr>
              <a:t>, </a:t>
            </a:r>
            <a:r>
              <a:rPr kumimoji="0" lang="is-IS" sz="2800" b="0" i="0" u="none" strike="noStrike" kern="1200" cap="none" spc="0" normalizeH="0" baseline="0" noProof="0" dirty="0">
                <a:ln>
                  <a:noFill/>
                </a:ln>
                <a:solidFill>
                  <a:srgbClr val="000000"/>
                </a:solidFill>
                <a:effectLst/>
                <a:uLnTx/>
                <a:uFillTx/>
                <a:latin typeface="Calibri"/>
                <a:ea typeface=""/>
                <a:cs typeface=""/>
              </a:rPr>
              <a:t>…</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Leave the entity span detection to experts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POS Tag Rule-based (e.g., regular expressions)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err="1">
                <a:ln>
                  <a:noFill/>
                </a:ln>
                <a:solidFill>
                  <a:srgbClr val="000000"/>
                </a:solidFill>
                <a:effectLst/>
                <a:uLnTx/>
                <a:uFillTx/>
                <a:latin typeface="Calibri"/>
                <a:ea typeface=""/>
                <a:cs typeface=""/>
              </a:rPr>
              <a:t>AutoNER</a:t>
            </a: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novel “Tie-or-Break” labeling scheme + tailored neural model</a:t>
            </a:r>
          </a:p>
        </p:txBody>
      </p:sp>
    </p:spTree>
    <p:extLst>
      <p:ext uri="{BB962C8B-B14F-4D97-AF65-F5344CB8AC3E}">
        <p14:creationId xmlns:p14="http://schemas.microsoft.com/office/powerpoint/2010/main" val="616407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SwellShark</a:t>
            </a:r>
            <a:r>
              <a:rPr lang="en-US" dirty="0"/>
              <a:t>: Distantly Supervised Typing</a:t>
            </a:r>
          </a:p>
        </p:txBody>
      </p:sp>
      <p:sp>
        <p:nvSpPr>
          <p:cNvPr id="4" name="Slide Number Placeholder 3"/>
          <p:cNvSpPr>
            <a:spLocks noGrp="1"/>
          </p:cNvSpPr>
          <p:nvPr>
            <p:ph type="sldNum" sz="quarter" idx="12"/>
          </p:nvPr>
        </p:nvSpPr>
        <p:spPr/>
        <p:txBody>
          <a:bodyPr/>
          <a:lstStyle/>
          <a:p>
            <a:fld id="{5F56DFE6-1268-BF4E-85E8-8E7123343B70}" type="slidenum">
              <a:rPr lang="en-US" smtClean="0"/>
              <a:t>39</a:t>
            </a:fld>
            <a:endParaRPr lang="en-US"/>
          </a:p>
        </p:txBody>
      </p:sp>
      <p:sp>
        <p:nvSpPr>
          <p:cNvPr id="6" name="Content Placeholder 2"/>
          <p:cNvSpPr txBox="1">
            <a:spLocks/>
          </p:cNvSpPr>
          <p:nvPr/>
        </p:nvSpPr>
        <p:spPr>
          <a:xfrm>
            <a:off x="145243" y="2048003"/>
            <a:ext cx="5135417" cy="393314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Data Programming for Typing</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b="0" i="0" u="none" strike="noStrike" kern="1200" cap="none" spc="0" normalizeH="0" baseline="0" noProof="0" dirty="0">
                <a:ln>
                  <a:noFill/>
                </a:ln>
                <a:solidFill>
                  <a:srgbClr val="000000"/>
                </a:solidFill>
                <a:effectLst/>
                <a:uLnTx/>
                <a:uFillTx/>
                <a:latin typeface="Calibri"/>
                <a:ea typeface=""/>
                <a:cs typeface=""/>
              </a:rPr>
              <a:t>Entity Span Detection: Regular expressions based on part-of-speech (POS) tags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1" i="0" u="none" strike="noStrike" kern="1200" cap="none" spc="0" normalizeH="0" baseline="0" noProof="0" dirty="0">
                <a:ln>
                  <a:noFill/>
                </a:ln>
                <a:solidFill>
                  <a:srgbClr val="000000"/>
                </a:solidFill>
                <a:effectLst/>
                <a:uLnTx/>
                <a:uFillTx/>
                <a:latin typeface="Calibri"/>
                <a:ea typeface=""/>
                <a:cs typeface=""/>
              </a:rPr>
              <a:t>Requires expert efforts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Candidate Generators</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820" y="1887983"/>
            <a:ext cx="6985000" cy="3933142"/>
          </a:xfrm>
          <a:prstGeom prst="rect">
            <a:avLst/>
          </a:prstGeom>
        </p:spPr>
      </p:pic>
    </p:spTree>
    <p:extLst>
      <p:ext uri="{BB962C8B-B14F-4D97-AF65-F5344CB8AC3E}">
        <p14:creationId xmlns:p14="http://schemas.microsoft.com/office/powerpoint/2010/main" val="934062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Phrase Mining</a:t>
            </a:r>
            <a:r>
              <a:rPr lang="en-US" dirty="0"/>
              <a:t>: A Keystone</a:t>
            </a:r>
          </a:p>
        </p:txBody>
      </p:sp>
      <p:sp>
        <p:nvSpPr>
          <p:cNvPr id="4" name="Slide Number Placeholder 3"/>
          <p:cNvSpPr>
            <a:spLocks noGrp="1"/>
          </p:cNvSpPr>
          <p:nvPr>
            <p:ph type="sldNum" sz="quarter" idx="12"/>
          </p:nvPr>
        </p:nvSpPr>
        <p:spPr/>
        <p:txBody>
          <a:bodyPr/>
          <a:lstStyle/>
          <a:p>
            <a:fld id="{5F56DFE6-1268-BF4E-85E8-8E7123343B70}" type="slidenum">
              <a:rPr lang="en-US" smtClean="0"/>
              <a:t>4</a:t>
            </a:fld>
            <a:endParaRPr lang="en-US"/>
          </a:p>
        </p:txBody>
      </p:sp>
      <p:sp>
        <p:nvSpPr>
          <p:cNvPr id="11" name="内容占位符 2"/>
          <p:cNvSpPr txBox="1">
            <a:spLocks/>
          </p:cNvSpPr>
          <p:nvPr/>
        </p:nvSpPr>
        <p:spPr>
          <a:xfrm>
            <a:off x="2864497" y="6374000"/>
            <a:ext cx="4906817" cy="484000"/>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sz="2400" dirty="0">
              <a:latin typeface="Helvetica" charset="0"/>
              <a:ea typeface="Helvetica" charset="0"/>
              <a:cs typeface="Helvetica" charset="0"/>
            </a:endParaRPr>
          </a:p>
        </p:txBody>
      </p:sp>
      <p:sp>
        <p:nvSpPr>
          <p:cNvPr id="19" name="内容占位符 2"/>
          <p:cNvSpPr txBox="1">
            <a:spLocks/>
          </p:cNvSpPr>
          <p:nvPr/>
        </p:nvSpPr>
        <p:spPr>
          <a:xfrm>
            <a:off x="743529" y="3608572"/>
            <a:ext cx="5703454" cy="1195018"/>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latin typeface="Helvetica" charset="0"/>
              <a:ea typeface="Helvetica" charset="0"/>
              <a:cs typeface="Helvetica" charset="0"/>
            </a:endParaRPr>
          </a:p>
        </p:txBody>
      </p:sp>
      <p:sp>
        <p:nvSpPr>
          <p:cNvPr id="20" name="内容占位符 2"/>
          <p:cNvSpPr txBox="1">
            <a:spLocks/>
          </p:cNvSpPr>
          <p:nvPr/>
        </p:nvSpPr>
        <p:spPr>
          <a:xfrm>
            <a:off x="6488546" y="3958431"/>
            <a:ext cx="5703454" cy="845159"/>
          </a:xfrm>
          <a:prstGeom prst="rect">
            <a:avLst/>
          </a:prstGeom>
        </p:spPr>
        <p:txBody>
          <a:bodyPr vert="horz" lIns="91436" tIns="45718" rIns="91436" bIns="45718" rtlCol="0">
            <a:norm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lvl="1">
              <a:spcBef>
                <a:spcPts val="0"/>
              </a:spcBef>
            </a:pPr>
            <a:endParaRPr lang="en-US" altLang="zh-CN" sz="2400" dirty="0">
              <a:latin typeface="Helvetica" charset="0"/>
              <a:ea typeface="Helvetica" charset="0"/>
              <a:cs typeface="Helvetica" charset="0"/>
            </a:endParaRPr>
          </a:p>
        </p:txBody>
      </p:sp>
      <p:sp>
        <p:nvSpPr>
          <p:cNvPr id="21" name="内容占位符 2"/>
          <p:cNvSpPr txBox="1">
            <a:spLocks/>
          </p:cNvSpPr>
          <p:nvPr/>
        </p:nvSpPr>
        <p:spPr>
          <a:xfrm>
            <a:off x="743529" y="1865616"/>
            <a:ext cx="10610271" cy="5030787"/>
          </a:xfrm>
          <a:prstGeom prst="rect">
            <a:avLst/>
          </a:prstGeom>
        </p:spPr>
        <p:txBody>
          <a:bodyPr vert="horz" lIns="91436" tIns="45718" rIns="91436" bIns="45718" rtlCol="0">
            <a:normAutofit lnSpcReduction="10000"/>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dirty="0">
                <a:latin typeface="Helvetica" charset="0"/>
                <a:ea typeface="Helvetica" charset="0"/>
                <a:cs typeface="Helvetica" charset="0"/>
              </a:rPr>
              <a:t>Phrase mining is a </a:t>
            </a:r>
            <a:r>
              <a:rPr lang="en-US" altLang="zh-CN" b="1" dirty="0">
                <a:latin typeface="Helvetica" charset="0"/>
                <a:ea typeface="Helvetica" charset="0"/>
                <a:cs typeface="Helvetica" charset="0"/>
              </a:rPr>
              <a:t>keystone</a:t>
            </a:r>
            <a:r>
              <a:rPr lang="en-US" altLang="zh-CN" dirty="0">
                <a:latin typeface="Helvetica" charset="0"/>
                <a:ea typeface="Helvetica" charset="0"/>
                <a:cs typeface="Helvetica" charset="0"/>
              </a:rPr>
              <a:t> towards understanding texts</a:t>
            </a:r>
          </a:p>
          <a:p>
            <a:pPr lvl="1"/>
            <a:r>
              <a:rPr lang="en-US" altLang="zh-CN" sz="2400" dirty="0">
                <a:latin typeface="Helvetica" charset="0"/>
                <a:ea typeface="Helvetica" charset="0"/>
                <a:cs typeface="Helvetica" charset="0"/>
              </a:rPr>
              <a:t>Entities, Relational Phrases, </a:t>
            </a:r>
            <a:r>
              <a:rPr lang="is-IS" altLang="zh-CN" sz="2400" b="1" dirty="0">
                <a:latin typeface="Helvetica" charset="0"/>
                <a:ea typeface="Helvetica" charset="0"/>
                <a:cs typeface="Helvetica" charset="0"/>
              </a:rPr>
              <a:t>…</a:t>
            </a:r>
          </a:p>
          <a:p>
            <a:pPr lvl="1"/>
            <a:endParaRPr lang="en-US" altLang="zh-CN" b="1" dirty="0">
              <a:latin typeface="Helvetica" charset="0"/>
              <a:ea typeface="Helvetica" charset="0"/>
              <a:cs typeface="Helvetica" charset="0"/>
            </a:endParaRPr>
          </a:p>
          <a:p>
            <a:r>
              <a:rPr lang="en-US" altLang="zh-CN" dirty="0">
                <a:latin typeface="Helvetica" charset="0"/>
                <a:ea typeface="Helvetica" charset="0"/>
                <a:cs typeface="Helvetica" charset="0"/>
              </a:rPr>
              <a:t>It can facilitate various </a:t>
            </a:r>
            <a:r>
              <a:rPr lang="en-US" altLang="zh-CN" b="1" dirty="0">
                <a:latin typeface="Helvetica" charset="0"/>
                <a:ea typeface="Helvetica" charset="0"/>
                <a:cs typeface="Helvetica" charset="0"/>
              </a:rPr>
              <a:t>applications</a:t>
            </a:r>
            <a:r>
              <a:rPr lang="en-US" altLang="zh-CN" dirty="0">
                <a:latin typeface="Helvetica" charset="0"/>
                <a:ea typeface="Helvetica" charset="0"/>
                <a:cs typeface="Helvetica" charset="0"/>
              </a:rPr>
              <a:t> in Natural Language Processing (NLP), Information Retrieval (IR), Text Mining</a:t>
            </a:r>
          </a:p>
          <a:p>
            <a:pPr lvl="1"/>
            <a:r>
              <a:rPr lang="en-US" altLang="zh-CN" sz="2400" dirty="0">
                <a:latin typeface="Helvetica" charset="0"/>
                <a:ea typeface="Helvetica" charset="0"/>
                <a:cs typeface="Helvetica" charset="0"/>
              </a:rPr>
              <a:t>Document Analysis</a:t>
            </a:r>
          </a:p>
          <a:p>
            <a:pPr lvl="1"/>
            <a:r>
              <a:rPr lang="en-US" altLang="zh-CN" sz="2400" dirty="0">
                <a:latin typeface="Helvetica" charset="0"/>
                <a:ea typeface="Helvetica" charset="0"/>
                <a:cs typeface="Helvetica" charset="0"/>
              </a:rPr>
              <a:t>Indexing in Search Engine</a:t>
            </a:r>
          </a:p>
          <a:p>
            <a:pPr lvl="1"/>
            <a:r>
              <a:rPr lang="en-US" altLang="zh-CN" sz="2400" dirty="0">
                <a:latin typeface="Helvetica" charset="0"/>
                <a:ea typeface="Helvetica" charset="0"/>
                <a:cs typeface="Helvetica" charset="0"/>
              </a:rPr>
              <a:t>Key-Phrases for Topic Modeling</a:t>
            </a:r>
          </a:p>
          <a:p>
            <a:pPr lvl="1"/>
            <a:r>
              <a:rPr lang="en-US" altLang="zh-CN" sz="2400" dirty="0">
                <a:latin typeface="Helvetica" charset="0"/>
                <a:ea typeface="Helvetica" charset="0"/>
                <a:cs typeface="Helvetica" charset="0"/>
              </a:rPr>
              <a:t>Summarization</a:t>
            </a:r>
          </a:p>
          <a:p>
            <a:pPr lvl="1"/>
            <a:r>
              <a:rPr lang="en-US" altLang="zh-CN" sz="2400" dirty="0">
                <a:latin typeface="Helvetica" charset="0"/>
                <a:ea typeface="Helvetica" charset="0"/>
                <a:cs typeface="Helvetica" charset="0"/>
              </a:rPr>
              <a:t>Text-based Predictive Analytics </a:t>
            </a:r>
          </a:p>
          <a:p>
            <a:pPr lvl="1"/>
            <a:r>
              <a:rPr lang="is-IS" altLang="zh-CN" sz="2400" b="1" dirty="0">
                <a:latin typeface="Helvetica" charset="0"/>
                <a:ea typeface="Helvetica" charset="0"/>
                <a:cs typeface="Helvetica" charset="0"/>
              </a:rPr>
              <a:t>…</a:t>
            </a:r>
            <a:endParaRPr lang="en-US" altLang="zh-CN" b="1" dirty="0">
              <a:latin typeface="Helvetica" charset="0"/>
              <a:ea typeface="Helvetica" charset="0"/>
              <a:cs typeface="Helvetica" charset="0"/>
            </a:endParaRPr>
          </a:p>
        </p:txBody>
      </p:sp>
    </p:spTree>
    <p:extLst>
      <p:ext uri="{BB962C8B-B14F-4D97-AF65-F5344CB8AC3E}">
        <p14:creationId xmlns:p14="http://schemas.microsoft.com/office/powerpoint/2010/main" val="1863347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AutoNER</a:t>
            </a:r>
            <a:r>
              <a:rPr lang="en-US" dirty="0"/>
              <a:t>: Dual Dictionaries</a:t>
            </a:r>
          </a:p>
        </p:txBody>
      </p:sp>
      <p:sp>
        <p:nvSpPr>
          <p:cNvPr id="4" name="Slide Number Placeholder 3"/>
          <p:cNvSpPr>
            <a:spLocks noGrp="1"/>
          </p:cNvSpPr>
          <p:nvPr>
            <p:ph type="sldNum" sz="quarter" idx="12"/>
          </p:nvPr>
        </p:nvSpPr>
        <p:spPr/>
        <p:txBody>
          <a:bodyPr/>
          <a:lstStyle/>
          <a:p>
            <a:fld id="{5F56DFE6-1268-BF4E-85E8-8E7123343B70}" type="slidenum">
              <a:rPr lang="en-US" smtClean="0"/>
              <a:t>40</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core dictionary</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Leads to high-precision but low-recall matches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A “full” dictionary</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Leads to high-recall but low-precision matches</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Introduce out-of-dictionary high-quality phrases as new entities</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Their types are “unknown”</a:t>
            </a:r>
          </a:p>
          <a:p>
            <a:pPr marL="858817" marR="0" lvl="2" indent="-474651" algn="l" defTabSz="914354" rtl="0" eaLnBrk="1" fontAlgn="auto" latinLnBrk="0" hangingPunct="1">
              <a:lnSpc>
                <a:spcPct val="100000"/>
              </a:lnSpc>
              <a:spcBef>
                <a:spcPts val="600"/>
              </a:spcBef>
              <a:spcAft>
                <a:spcPts val="0"/>
              </a:spcAft>
              <a:buClr>
                <a:srgbClr val="008080"/>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It could be any IOBES + any type</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7839557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AutoNER</a:t>
            </a:r>
            <a:r>
              <a:rPr lang="en-US" dirty="0"/>
              <a:t>: </a:t>
            </a:r>
            <a:r>
              <a:rPr lang="en-US" b="1" dirty="0"/>
              <a:t>Fuzzy-LSTM-CRF</a:t>
            </a:r>
            <a:r>
              <a:rPr lang="en-US" dirty="0"/>
              <a:t> Baseline</a:t>
            </a:r>
          </a:p>
        </p:txBody>
      </p:sp>
      <p:sp>
        <p:nvSpPr>
          <p:cNvPr id="4" name="Slide Number Placeholder 3"/>
          <p:cNvSpPr>
            <a:spLocks noGrp="1"/>
          </p:cNvSpPr>
          <p:nvPr>
            <p:ph type="sldNum" sz="quarter" idx="12"/>
          </p:nvPr>
        </p:nvSpPr>
        <p:spPr/>
        <p:txBody>
          <a:bodyPr/>
          <a:lstStyle/>
          <a:p>
            <a:fld id="{5F56DFE6-1268-BF4E-85E8-8E7123343B70}" type="slidenum">
              <a:rPr lang="en-US" smtClean="0"/>
              <a:t>41</a:t>
            </a:fld>
            <a:endParaRPr lang="en-US"/>
          </a:p>
        </p:txBody>
      </p:sp>
      <p:pic>
        <p:nvPicPr>
          <p:cNvPr id="10" name="Content Placeholder 9">
            <a:extLst>
              <a:ext uri="{FF2B5EF4-FFF2-40B4-BE49-F238E27FC236}">
                <a16:creationId xmlns:a16="http://schemas.microsoft.com/office/drawing/2014/main" id="{80BDBE9F-8C53-174C-A452-A7CC26A1A09C}"/>
              </a:ext>
            </a:extLst>
          </p:cNvPr>
          <p:cNvPicPr>
            <a:picLocks noGrp="1" noChangeAspect="1"/>
          </p:cNvPicPr>
          <p:nvPr>
            <p:ph idx="1"/>
          </p:nvPr>
        </p:nvPicPr>
        <p:blipFill>
          <a:blip r:embed="rId2"/>
          <a:stretch>
            <a:fillRect/>
          </a:stretch>
        </p:blipFill>
        <p:spPr>
          <a:xfrm>
            <a:off x="201385" y="1673494"/>
            <a:ext cx="11804350" cy="4090491"/>
          </a:xfrm>
        </p:spPr>
      </p:pic>
    </p:spTree>
    <p:extLst>
      <p:ext uri="{BB962C8B-B14F-4D97-AF65-F5344CB8AC3E}">
        <p14:creationId xmlns:p14="http://schemas.microsoft.com/office/powerpoint/2010/main" val="22730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AutoNER</a:t>
            </a:r>
            <a:r>
              <a:rPr lang="en-US" altLang="zh-CN" dirty="0"/>
              <a:t>: “</a:t>
            </a:r>
            <a:r>
              <a:rPr lang="en-US" altLang="zh-CN" b="1" dirty="0"/>
              <a:t>Tie or Break</a:t>
            </a:r>
            <a:r>
              <a:rPr lang="en-US" altLang="zh-CN" dirty="0"/>
              <a:t>”</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42</a:t>
            </a:fld>
            <a:endParaRPr lang="en-US"/>
          </a:p>
        </p:txBody>
      </p:sp>
      <p:sp>
        <p:nvSpPr>
          <p:cNvPr id="6" name="Content Placeholder 2"/>
          <p:cNvSpPr txBox="1">
            <a:spLocks/>
          </p:cNvSpPr>
          <p:nvPr/>
        </p:nvSpPr>
        <p:spPr>
          <a:xfrm>
            <a:off x="350983" y="1813560"/>
            <a:ext cx="11406908" cy="41529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a:ln>
                  <a:noFill/>
                </a:ln>
                <a:solidFill>
                  <a:srgbClr val="000000"/>
                </a:solidFill>
                <a:effectLst/>
                <a:uLnTx/>
                <a:uFillTx/>
                <a:latin typeface="Calibri"/>
                <a:ea typeface=""/>
                <a:cs typeface=""/>
              </a:rPr>
              <a:t>Instead of labeling each token, we choose to tag the connection between two adjacent tokens.</a:t>
            </a: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For every two adjacent tokens, the connection between them is labeled as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(1) </a:t>
            </a:r>
            <a:r>
              <a:rPr kumimoji="0" lang="en-US" sz="2800" b="1" i="0" u="none" strike="noStrike" kern="1200" cap="none" spc="0" normalizeH="0" baseline="0" noProof="0" dirty="0">
                <a:ln>
                  <a:noFill/>
                </a:ln>
                <a:solidFill>
                  <a:srgbClr val="000000"/>
                </a:solidFill>
                <a:effectLst/>
                <a:uLnTx/>
                <a:uFillTx/>
                <a:latin typeface="Calibri"/>
                <a:ea typeface=""/>
                <a:cs typeface=""/>
              </a:rPr>
              <a:t>Tie</a:t>
            </a:r>
            <a:r>
              <a:rPr kumimoji="0" lang="en-US" sz="2800" b="0" i="0" u="none" strike="noStrike" kern="1200" cap="none" spc="0" normalizeH="0" baseline="0" noProof="0" dirty="0">
                <a:ln>
                  <a:noFill/>
                </a:ln>
                <a:solidFill>
                  <a:srgbClr val="000000"/>
                </a:solidFill>
                <a:effectLst/>
                <a:uLnTx/>
                <a:uFillTx/>
                <a:latin typeface="Calibri"/>
                <a:ea typeface=""/>
                <a:cs typeface=""/>
              </a:rPr>
              <a:t>, when the two tokens are matched to the same entity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(2) </a:t>
            </a:r>
            <a:r>
              <a:rPr kumimoji="0" lang="en-US" sz="2800" b="1" i="0" u="none" strike="noStrike" kern="1200" cap="none" spc="0" normalizeH="0" baseline="0" noProof="0" dirty="0">
                <a:ln>
                  <a:noFill/>
                </a:ln>
                <a:solidFill>
                  <a:srgbClr val="000000"/>
                </a:solidFill>
                <a:effectLst/>
                <a:uLnTx/>
                <a:uFillTx/>
                <a:latin typeface="Calibri"/>
                <a:ea typeface=""/>
                <a:cs typeface=""/>
              </a:rPr>
              <a:t>Unknown</a:t>
            </a:r>
            <a:r>
              <a:rPr kumimoji="0" lang="en-US" sz="2800" b="0" i="0" u="none" strike="noStrike" kern="1200" cap="none" spc="0" normalizeH="0" baseline="0" noProof="0" dirty="0">
                <a:ln>
                  <a:noFill/>
                </a:ln>
                <a:solidFill>
                  <a:srgbClr val="000000"/>
                </a:solidFill>
                <a:effectLst/>
                <a:uLnTx/>
                <a:uFillTx/>
                <a:latin typeface="Calibri"/>
                <a:ea typeface=""/>
                <a:cs typeface=""/>
              </a:rPr>
              <a:t>, if at least one of the tokens belongs to an unknown-typed high-quality phrase;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r>
              <a:rPr kumimoji="0" lang="en-US" sz="2800" b="0" i="0" u="none" strike="noStrike" kern="1200" cap="none" spc="0" normalizeH="0" baseline="0" noProof="0" dirty="0">
                <a:ln>
                  <a:noFill/>
                </a:ln>
                <a:solidFill>
                  <a:srgbClr val="000000"/>
                </a:solidFill>
                <a:effectLst/>
                <a:uLnTx/>
                <a:uFillTx/>
                <a:latin typeface="Calibri"/>
                <a:ea typeface=""/>
                <a:cs typeface=""/>
              </a:rPr>
              <a:t>(3) </a:t>
            </a:r>
            <a:r>
              <a:rPr kumimoji="0" lang="en-US" sz="2800" b="1" i="0" u="none" strike="noStrike" kern="1200" cap="none" spc="0" normalizeH="0" baseline="0" noProof="0" dirty="0">
                <a:ln>
                  <a:noFill/>
                </a:ln>
                <a:solidFill>
                  <a:srgbClr val="000000"/>
                </a:solidFill>
                <a:effectLst/>
                <a:uLnTx/>
                <a:uFillTx/>
                <a:latin typeface="Calibri"/>
                <a:ea typeface=""/>
                <a:cs typeface=""/>
              </a:rPr>
              <a:t>Break</a:t>
            </a:r>
            <a:r>
              <a:rPr kumimoji="0" lang="en-US" sz="2800" b="0" i="0" u="none" strike="noStrike" kern="1200" cap="none" spc="0" normalizeH="0" baseline="0" noProof="0" dirty="0">
                <a:ln>
                  <a:noFill/>
                </a:ln>
                <a:solidFill>
                  <a:srgbClr val="000000"/>
                </a:solidFill>
                <a:effectLst/>
                <a:uLnTx/>
                <a:uFillTx/>
                <a:latin typeface="Calibri"/>
                <a:ea typeface=""/>
                <a:cs typeface=""/>
              </a:rPr>
              <a:t>, otherwise. </a:t>
            </a: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738170" marR="0" lvl="1" indent="-538149" algn="l" defTabSz="914354" rtl="0" eaLnBrk="1" fontAlgn="auto" latinLnBrk="0" hangingPunct="1">
              <a:lnSpc>
                <a:spcPct val="100000"/>
              </a:lnSpc>
              <a:spcBef>
                <a:spcPts val="600"/>
              </a:spcBef>
              <a:spcAft>
                <a:spcPts val="0"/>
              </a:spcAft>
              <a:buClr>
                <a:srgbClr val="BD582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a:p>
            <a:pPr marL="461951" marR="0" lvl="0" indent="-461951" algn="l" defTabSz="914354" rtl="0" eaLnBrk="1" fontAlgn="auto" latinLnBrk="0" hangingPunct="1">
              <a:lnSpc>
                <a:spcPct val="100000"/>
              </a:lnSpc>
              <a:spcBef>
                <a:spcPts val="600"/>
              </a:spcBef>
              <a:spcAft>
                <a:spcPts val="0"/>
              </a:spcAft>
              <a:buClr>
                <a:srgbClr val="0000CC"/>
              </a:buClr>
              <a:buSzPct val="80000"/>
              <a:buFont typeface="Wingdings" panose="05000000000000000000" pitchFamily="2" charset="2"/>
              <a:buChar char="q"/>
              <a:tabLst/>
              <a:defRPr/>
            </a:pPr>
            <a:endParaRPr kumimoji="0" lang="en-US" sz="2800" b="0" i="0" u="none" strike="noStrike" kern="1200" cap="none" spc="0" normalizeH="0" baseline="0" noProof="0" dirty="0">
              <a:ln>
                <a:noFill/>
              </a:ln>
              <a:solidFill>
                <a:srgbClr val="000000"/>
              </a:solidFill>
              <a:effectLst/>
              <a:uLnTx/>
              <a:uFillTx/>
              <a:latin typeface="Calibri"/>
              <a:ea typeface=""/>
              <a:cs typeface=""/>
            </a:endParaRPr>
          </a:p>
        </p:txBody>
      </p:sp>
    </p:spTree>
    <p:extLst>
      <p:ext uri="{BB962C8B-B14F-4D97-AF65-F5344CB8AC3E}">
        <p14:creationId xmlns:p14="http://schemas.microsoft.com/office/powerpoint/2010/main" val="1206551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AutoNER</a:t>
            </a:r>
            <a:r>
              <a:rPr lang="en-US" dirty="0"/>
              <a:t>: </a:t>
            </a:r>
            <a:r>
              <a:rPr lang="en-US" b="1" dirty="0"/>
              <a:t>Tailored Neural Model</a:t>
            </a:r>
          </a:p>
        </p:txBody>
      </p:sp>
      <p:sp>
        <p:nvSpPr>
          <p:cNvPr id="4" name="Slide Number Placeholder 3"/>
          <p:cNvSpPr>
            <a:spLocks noGrp="1"/>
          </p:cNvSpPr>
          <p:nvPr>
            <p:ph type="sldNum" sz="quarter" idx="12"/>
          </p:nvPr>
        </p:nvSpPr>
        <p:spPr/>
        <p:txBody>
          <a:bodyPr/>
          <a:lstStyle/>
          <a:p>
            <a:fld id="{5F56DFE6-1268-BF4E-85E8-8E7123343B70}" type="slidenum">
              <a:rPr lang="en-US" smtClean="0"/>
              <a:t>43</a:t>
            </a:fld>
            <a:endParaRPr lang="en-US"/>
          </a:p>
        </p:txBody>
      </p:sp>
      <p:pic>
        <p:nvPicPr>
          <p:cNvPr id="10" name="Content Placeholder 9">
            <a:extLst>
              <a:ext uri="{FF2B5EF4-FFF2-40B4-BE49-F238E27FC236}">
                <a16:creationId xmlns:a16="http://schemas.microsoft.com/office/drawing/2014/main" id="{4CB12715-EBF0-004E-9F53-B0B6F7D89DA1}"/>
              </a:ext>
            </a:extLst>
          </p:cNvPr>
          <p:cNvPicPr>
            <a:picLocks noGrp="1" noChangeAspect="1"/>
          </p:cNvPicPr>
          <p:nvPr>
            <p:ph idx="1"/>
          </p:nvPr>
        </p:nvPicPr>
        <p:blipFill>
          <a:blip r:embed="rId2"/>
          <a:stretch>
            <a:fillRect/>
          </a:stretch>
        </p:blipFill>
        <p:spPr>
          <a:xfrm>
            <a:off x="114302" y="1865979"/>
            <a:ext cx="11985644" cy="4012306"/>
          </a:xfrm>
        </p:spPr>
      </p:pic>
    </p:spTree>
    <p:extLst>
      <p:ext uri="{BB962C8B-B14F-4D97-AF65-F5344CB8AC3E}">
        <p14:creationId xmlns:p14="http://schemas.microsoft.com/office/powerpoint/2010/main" val="39987813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Comparison</a:t>
            </a:r>
            <a:r>
              <a:rPr lang="en-US" dirty="0"/>
              <a:t> – Biomedical Domain</a:t>
            </a:r>
          </a:p>
        </p:txBody>
      </p:sp>
      <p:sp>
        <p:nvSpPr>
          <p:cNvPr id="4" name="Slide Number Placeholder 3"/>
          <p:cNvSpPr>
            <a:spLocks noGrp="1"/>
          </p:cNvSpPr>
          <p:nvPr>
            <p:ph type="sldNum" sz="quarter" idx="12"/>
          </p:nvPr>
        </p:nvSpPr>
        <p:spPr/>
        <p:txBody>
          <a:bodyPr/>
          <a:lstStyle/>
          <a:p>
            <a:fld id="{5F56DFE6-1268-BF4E-85E8-8E7123343B70}" type="slidenum">
              <a:rPr lang="en-US" smtClean="0"/>
              <a:t>44</a:t>
            </a:fld>
            <a:endParaRPr lang="en-US"/>
          </a:p>
        </p:txBody>
      </p:sp>
      <p:pic>
        <p:nvPicPr>
          <p:cNvPr id="10" name="Content Placeholder 9">
            <a:extLst>
              <a:ext uri="{FF2B5EF4-FFF2-40B4-BE49-F238E27FC236}">
                <a16:creationId xmlns:a16="http://schemas.microsoft.com/office/drawing/2014/main" id="{3437296E-75E2-704E-ADC3-CF809B5B8E40}"/>
              </a:ext>
            </a:extLst>
          </p:cNvPr>
          <p:cNvPicPr>
            <a:picLocks noGrp="1" noChangeAspect="1"/>
          </p:cNvPicPr>
          <p:nvPr>
            <p:ph idx="1"/>
          </p:nvPr>
        </p:nvPicPr>
        <p:blipFill>
          <a:blip r:embed="rId2"/>
          <a:stretch>
            <a:fillRect/>
          </a:stretch>
        </p:blipFill>
        <p:spPr>
          <a:xfrm>
            <a:off x="87082" y="1594802"/>
            <a:ext cx="12006943" cy="4750573"/>
          </a:xfrm>
        </p:spPr>
      </p:pic>
    </p:spTree>
    <p:extLst>
      <p:ext uri="{BB962C8B-B14F-4D97-AF65-F5344CB8AC3E}">
        <p14:creationId xmlns:p14="http://schemas.microsoft.com/office/powerpoint/2010/main" val="37155835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a:t>
            </a:r>
            <a:r>
              <a:rPr lang="en-US" dirty="0"/>
              <a:t> &amp; </a:t>
            </a:r>
            <a:r>
              <a:rPr lang="en-US" b="1" dirty="0"/>
              <a:t>Q&amp;A</a:t>
            </a:r>
          </a:p>
        </p:txBody>
      </p:sp>
      <p:sp>
        <p:nvSpPr>
          <p:cNvPr id="4" name="Slide Number Placeholder 3"/>
          <p:cNvSpPr>
            <a:spLocks noGrp="1"/>
          </p:cNvSpPr>
          <p:nvPr>
            <p:ph type="sldNum" sz="quarter" idx="12"/>
          </p:nvPr>
        </p:nvSpPr>
        <p:spPr/>
        <p:txBody>
          <a:bodyPr/>
          <a:lstStyle/>
          <a:p>
            <a:fld id="{5F56DFE6-1268-BF4E-85E8-8E7123343B70}" type="slidenum">
              <a:rPr lang="en-US" smtClean="0"/>
              <a:t>45</a:t>
            </a:fld>
            <a:endParaRPr lang="en-US"/>
          </a:p>
        </p:txBody>
      </p:sp>
      <p:sp>
        <p:nvSpPr>
          <p:cNvPr id="5" name="Content Placeholder 2"/>
          <p:cNvSpPr txBox="1">
            <a:spLocks/>
          </p:cNvSpPr>
          <p:nvPr/>
        </p:nvSpPr>
        <p:spPr>
          <a:xfrm>
            <a:off x="419563" y="1554480"/>
            <a:ext cx="11406908" cy="504952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lnSpc>
                <a:spcPct val="150000"/>
              </a:lnSpc>
            </a:pPr>
            <a:r>
              <a:rPr lang="en-US" dirty="0">
                <a:solidFill>
                  <a:srgbClr val="000000"/>
                </a:solidFill>
              </a:rPr>
              <a:t>Using neural language model, </a:t>
            </a:r>
            <a:r>
              <a:rPr kumimoji="0" lang="en-US" b="0" i="0" u="none" strike="noStrike" kern="1200" cap="none" spc="0" normalizeH="0" baseline="0" noProof="0" dirty="0">
                <a:ln>
                  <a:noFill/>
                </a:ln>
                <a:solidFill>
                  <a:srgbClr val="000000"/>
                </a:solidFill>
                <a:effectLst/>
                <a:uLnTx/>
                <a:uFillTx/>
                <a:latin typeface="Calibri"/>
                <a:ea typeface=""/>
                <a:cs typeface=""/>
              </a:rPr>
              <a:t>massive raw texts can help!</a:t>
            </a:r>
          </a:p>
          <a:p>
            <a:pPr>
              <a:lnSpc>
                <a:spcPct val="150000"/>
              </a:lnSpc>
            </a:pPr>
            <a:r>
              <a:rPr lang="en-US" dirty="0">
                <a:solidFill>
                  <a:srgbClr val="000000"/>
                </a:solidFill>
                <a:latin typeface="Calibri"/>
                <a:ea typeface=""/>
                <a:cs typeface=""/>
              </a:rPr>
              <a:t>High-quality dictionaries can help!</a:t>
            </a:r>
          </a:p>
        </p:txBody>
      </p:sp>
    </p:spTree>
    <p:extLst>
      <p:ext uri="{BB962C8B-B14F-4D97-AF65-F5344CB8AC3E}">
        <p14:creationId xmlns:p14="http://schemas.microsoft.com/office/powerpoint/2010/main" val="783717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55600"/>
            <a:ext cx="9144000" cy="3154363"/>
          </a:xfrm>
        </p:spPr>
        <p:txBody>
          <a:bodyPr>
            <a:noAutofit/>
          </a:bodyPr>
          <a:lstStyle/>
          <a:p>
            <a:r>
              <a:rPr lang="en-US" sz="3200" b="1" dirty="0"/>
              <a:t>Scientific Text Mining and Knowledge Graphs</a:t>
            </a:r>
            <a:br>
              <a:rPr lang="en-US" sz="3200" b="1" dirty="0"/>
            </a:br>
            <a:br>
              <a:rPr lang="en-US" sz="4400" b="1" dirty="0"/>
            </a:br>
            <a:r>
              <a:rPr lang="en-US" sz="4400" b="1" dirty="0"/>
              <a:t>Chapter 1</a:t>
            </a:r>
            <a:br>
              <a:rPr lang="en-US" sz="4400" b="1" dirty="0"/>
            </a:br>
            <a:r>
              <a:rPr lang="en-US" sz="4400" b="1" dirty="0"/>
              <a:t>Part 3: Relation Extraction</a:t>
            </a:r>
            <a:br>
              <a:rPr lang="en-US" sz="4400" b="1" dirty="0"/>
            </a:br>
            <a:r>
              <a:rPr lang="en-US" sz="4400" b="1" dirty="0"/>
              <a:t>and Attribute Discovery</a:t>
            </a:r>
          </a:p>
        </p:txBody>
      </p:sp>
      <p:sp>
        <p:nvSpPr>
          <p:cNvPr id="3" name="Subtitle 2"/>
          <p:cNvSpPr>
            <a:spLocks noGrp="1"/>
          </p:cNvSpPr>
          <p:nvPr>
            <p:ph type="subTitle" idx="1"/>
          </p:nvPr>
        </p:nvSpPr>
        <p:spPr>
          <a:xfrm>
            <a:off x="1524000" y="4498492"/>
            <a:ext cx="9144000" cy="1857858"/>
          </a:xfrm>
        </p:spPr>
        <p:txBody>
          <a:bodyPr>
            <a:normAutofit/>
          </a:bodyPr>
          <a:lstStyle/>
          <a:p>
            <a:r>
              <a:rPr lang="en-US" b="1" dirty="0"/>
              <a:t>Presenter: Jingbo Shang</a:t>
            </a:r>
          </a:p>
          <a:p>
            <a:r>
              <a:rPr lang="en-US" dirty="0"/>
              <a:t>University of California, San Diego</a:t>
            </a:r>
          </a:p>
          <a:p>
            <a:r>
              <a:rPr lang="en-US" dirty="0">
                <a:hlinkClick r:id="rId3"/>
              </a:rPr>
              <a:t>jshang@ucsd.edu</a:t>
            </a:r>
            <a:r>
              <a:rPr lang="en-US" dirty="0"/>
              <a:t> </a:t>
            </a:r>
          </a:p>
        </p:txBody>
      </p:sp>
      <p:sp>
        <p:nvSpPr>
          <p:cNvPr id="4" name="Slide Number Placeholder 3"/>
          <p:cNvSpPr>
            <a:spLocks noGrp="1"/>
          </p:cNvSpPr>
          <p:nvPr>
            <p:ph type="sldNum" sz="quarter" idx="12"/>
          </p:nvPr>
        </p:nvSpPr>
        <p:spPr/>
        <p:txBody>
          <a:bodyPr/>
          <a:lstStyle/>
          <a:p>
            <a:fld id="{5F56DFE6-1268-BF4E-85E8-8E7123343B70}" type="slidenum">
              <a:rPr lang="en-US" smtClean="0"/>
              <a:t>46</a:t>
            </a:fld>
            <a:endParaRPr lang="en-US"/>
          </a:p>
        </p:txBody>
      </p:sp>
    </p:spTree>
    <p:extLst>
      <p:ext uri="{BB962C8B-B14F-4D97-AF65-F5344CB8AC3E}">
        <p14:creationId xmlns:p14="http://schemas.microsoft.com/office/powerpoint/2010/main" val="40563023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Meta-Pattern</a:t>
            </a:r>
            <a:r>
              <a:rPr lang="en-US" dirty="0"/>
              <a:t> Mining for Information Extraction</a:t>
            </a:r>
          </a:p>
        </p:txBody>
      </p:sp>
      <p:sp>
        <p:nvSpPr>
          <p:cNvPr id="4" name="Slide Number Placeholder 3"/>
          <p:cNvSpPr>
            <a:spLocks noGrp="1"/>
          </p:cNvSpPr>
          <p:nvPr>
            <p:ph type="sldNum" sz="quarter" idx="12"/>
          </p:nvPr>
        </p:nvSpPr>
        <p:spPr/>
        <p:txBody>
          <a:bodyPr/>
          <a:lstStyle/>
          <a:p>
            <a:fld id="{5F56DFE6-1268-BF4E-85E8-8E7123343B70}" type="slidenum">
              <a:rPr lang="en-US" smtClean="0"/>
              <a:t>47</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a:t>Meta-Pattern</a:t>
            </a:r>
          </a:p>
          <a:p>
            <a:pPr lvl="1"/>
            <a:r>
              <a:rPr lang="en-US" dirty="0"/>
              <a:t>$PERSON (age $DIGITS)			$PERSON meets $PERSON</a:t>
            </a:r>
          </a:p>
          <a:p>
            <a:pPr lvl="2"/>
            <a:r>
              <a:rPr lang="en-US" sz="2400" dirty="0"/>
              <a:t>$PERSON has an attribute “age”		A “meet” relation between two people</a:t>
            </a:r>
          </a:p>
          <a:p>
            <a:pPr lvl="2"/>
            <a:r>
              <a:rPr lang="en-US" sz="2400" dirty="0"/>
              <a:t>$DIGITS is the value of this attribute</a:t>
            </a:r>
            <a:endParaRPr lang="en-US" dirty="0"/>
          </a:p>
          <a:p>
            <a:r>
              <a:rPr lang="en-US" dirty="0"/>
              <a:t>Applications</a:t>
            </a:r>
          </a:p>
          <a:p>
            <a:pPr lvl="1"/>
            <a:r>
              <a:rPr lang="en-US" dirty="0"/>
              <a:t>Attribute Discovery: both </a:t>
            </a:r>
            <a:r>
              <a:rPr lang="en-US" b="1" dirty="0"/>
              <a:t>attribute name </a:t>
            </a:r>
            <a:r>
              <a:rPr lang="en-US" dirty="0"/>
              <a:t>and </a:t>
            </a:r>
            <a:r>
              <a:rPr lang="en-US" b="1" dirty="0"/>
              <a:t>attribute value</a:t>
            </a:r>
            <a:endParaRPr lang="en-US" dirty="0"/>
          </a:p>
          <a:p>
            <a:pPr lvl="1"/>
            <a:r>
              <a:rPr lang="en-US" dirty="0"/>
              <a:t>Relation Extraction: </a:t>
            </a:r>
            <a:r>
              <a:rPr lang="en-US" b="1" dirty="0"/>
              <a:t>relation</a:t>
            </a:r>
            <a:r>
              <a:rPr lang="en-US" dirty="0"/>
              <a:t> between entities</a:t>
            </a:r>
          </a:p>
          <a:p>
            <a:pPr lvl="1"/>
            <a:r>
              <a:rPr lang="en-US" dirty="0"/>
              <a:t>Named Entity Recognition: entity boundaries &amp; types</a:t>
            </a:r>
          </a:p>
          <a:p>
            <a:pPr lvl="2"/>
            <a:r>
              <a:rPr lang="en-US" dirty="0"/>
              <a:t>Using discovered meta-patterns to match new raw texts</a:t>
            </a:r>
          </a:p>
        </p:txBody>
      </p:sp>
    </p:spTree>
    <p:extLst>
      <p:ext uri="{BB962C8B-B14F-4D97-AF65-F5344CB8AC3E}">
        <p14:creationId xmlns:p14="http://schemas.microsoft.com/office/powerpoint/2010/main" val="16442887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b="1" dirty="0"/>
              <a:t>Previous Work</a:t>
            </a:r>
            <a:r>
              <a:rPr kumimoji="1" lang="en-US" altLang="zh-CN" dirty="0"/>
              <a:t> on Finding E-A-V and Typed Patterns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48</a:t>
            </a:fld>
            <a:endParaRPr lang="en-US"/>
          </a:p>
        </p:txBody>
      </p:sp>
      <p:sp>
        <p:nvSpPr>
          <p:cNvPr id="7" name="Content Placeholder 2"/>
          <p:cNvSpPr txBox="1">
            <a:spLocks/>
          </p:cNvSpPr>
          <p:nvPr/>
        </p:nvSpPr>
        <p:spPr>
          <a:xfrm>
            <a:off x="350983" y="1352759"/>
            <a:ext cx="11406908" cy="5478045"/>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a:spcBef>
                <a:spcPts val="300"/>
              </a:spcBef>
            </a:pPr>
            <a:r>
              <a:rPr lang="en-US" altLang="zh-CN" sz="2400" dirty="0"/>
              <a:t>Task</a:t>
            </a:r>
            <a:r>
              <a:rPr lang="zh-CN" altLang="en-US" sz="2400" dirty="0"/>
              <a:t> </a:t>
            </a:r>
            <a:r>
              <a:rPr lang="en-US" altLang="zh-CN" sz="2400" dirty="0"/>
              <a:t>1: Finding E-A-V at the Instance Level </a:t>
            </a:r>
          </a:p>
          <a:p>
            <a:pPr lvl="1">
              <a:spcBef>
                <a:spcPts val="300"/>
              </a:spcBef>
            </a:pPr>
            <a:r>
              <a:rPr lang="en-US" altLang="zh-CN" sz="2400" dirty="0"/>
              <a:t>Stanford</a:t>
            </a:r>
            <a:r>
              <a:rPr lang="zh-CN" altLang="en-US" sz="2400" dirty="0"/>
              <a:t> </a:t>
            </a:r>
            <a:r>
              <a:rPr lang="en-US" altLang="zh-CN" sz="2400" dirty="0" err="1"/>
              <a:t>OpenIE</a:t>
            </a:r>
            <a:r>
              <a:rPr lang="zh-CN" altLang="en-US" sz="2400" dirty="0"/>
              <a:t> </a:t>
            </a:r>
            <a:r>
              <a:rPr lang="en-US" altLang="zh-CN" sz="2400" dirty="0"/>
              <a:t>[ACL’15],</a:t>
            </a:r>
            <a:r>
              <a:rPr lang="zh-CN" altLang="en-US" sz="2400" dirty="0"/>
              <a:t> </a:t>
            </a:r>
            <a:r>
              <a:rPr lang="en-US" altLang="zh-CN" sz="2400" dirty="0"/>
              <a:t>AI</a:t>
            </a:r>
            <a:r>
              <a:rPr lang="en-US" altLang="zh-CN" sz="2400" baseline="30000" dirty="0"/>
              <a:t>2</a:t>
            </a:r>
            <a:r>
              <a:rPr lang="en-US" altLang="zh-CN" sz="2400" dirty="0"/>
              <a:t>’s</a:t>
            </a:r>
            <a:r>
              <a:rPr lang="zh-CN" altLang="en-US" sz="2400" dirty="0"/>
              <a:t> </a:t>
            </a:r>
            <a:r>
              <a:rPr lang="en-US" altLang="zh-CN" sz="2400" dirty="0"/>
              <a:t>Open</a:t>
            </a:r>
            <a:r>
              <a:rPr lang="zh-CN" altLang="en-US" sz="2400" dirty="0"/>
              <a:t> </a:t>
            </a:r>
            <a:r>
              <a:rPr lang="en-US" altLang="zh-CN" sz="2400" dirty="0"/>
              <a:t>IE-Ollie</a:t>
            </a:r>
            <a:r>
              <a:rPr lang="zh-CN" altLang="en-US" sz="2400" dirty="0"/>
              <a:t> </a:t>
            </a:r>
            <a:r>
              <a:rPr lang="en-US" altLang="zh-CN" sz="2400" dirty="0"/>
              <a:t>[EMNLP’12]</a:t>
            </a:r>
          </a:p>
          <a:p>
            <a:pPr lvl="3">
              <a:spcBef>
                <a:spcPts val="300"/>
              </a:spcBef>
            </a:pPr>
            <a:r>
              <a:rPr lang="en-US" altLang="zh-CN" sz="2400" dirty="0"/>
              <a:t>Learn</a:t>
            </a:r>
            <a:r>
              <a:rPr lang="zh-CN" altLang="en-US" sz="2400" dirty="0"/>
              <a:t> </a:t>
            </a:r>
            <a:r>
              <a:rPr lang="en-US" altLang="zh-CN" sz="2400" dirty="0"/>
              <a:t>syntactic</a:t>
            </a:r>
            <a:r>
              <a:rPr lang="zh-CN" altLang="en-US" sz="2400" dirty="0"/>
              <a:t> </a:t>
            </a:r>
            <a:r>
              <a:rPr lang="en-US" altLang="zh-CN" sz="2400" dirty="0"/>
              <a:t>and</a:t>
            </a:r>
            <a:r>
              <a:rPr lang="zh-CN" altLang="en-US" sz="2400" dirty="0"/>
              <a:t> </a:t>
            </a:r>
            <a:r>
              <a:rPr lang="en-US" altLang="zh-CN" sz="2400" dirty="0"/>
              <a:t>lexical</a:t>
            </a:r>
            <a:r>
              <a:rPr lang="zh-CN" altLang="en-US" sz="2400" dirty="0"/>
              <a:t> </a:t>
            </a:r>
            <a:r>
              <a:rPr lang="en-US" altLang="zh-CN" sz="2400" dirty="0"/>
              <a:t>patterns</a:t>
            </a:r>
            <a:r>
              <a:rPr lang="zh-CN" altLang="en-US" sz="2400" dirty="0"/>
              <a:t> </a:t>
            </a:r>
            <a:r>
              <a:rPr lang="en-US" altLang="zh-CN" sz="2400" dirty="0"/>
              <a:t>of</a:t>
            </a:r>
            <a:r>
              <a:rPr lang="zh-CN" altLang="en-US" sz="2400" dirty="0"/>
              <a:t> </a:t>
            </a:r>
            <a:r>
              <a:rPr lang="en-US" altLang="zh-CN" sz="2400" dirty="0"/>
              <a:t>expressing</a:t>
            </a:r>
            <a:r>
              <a:rPr lang="zh-CN" altLang="en-US" sz="2400" dirty="0"/>
              <a:t> </a:t>
            </a:r>
            <a:r>
              <a:rPr lang="en-US" altLang="zh-CN" sz="2400" dirty="0"/>
              <a:t>relations</a:t>
            </a:r>
          </a:p>
          <a:p>
            <a:pPr lvl="2">
              <a:spcBef>
                <a:spcPts val="300"/>
              </a:spcBef>
            </a:pPr>
            <a:r>
              <a:rPr lang="en-US" altLang="zh-CN" sz="2400" dirty="0"/>
              <a:t>Input:</a:t>
            </a:r>
            <a:r>
              <a:rPr lang="zh-CN" altLang="en-US" sz="2400" dirty="0"/>
              <a:t> </a:t>
            </a:r>
            <a:r>
              <a:rPr lang="en-US" sz="2400" dirty="0"/>
              <a:t>“President Blaise </a:t>
            </a:r>
            <a:r>
              <a:rPr lang="en-US" sz="2400" dirty="0" err="1"/>
              <a:t>Compaor</a:t>
            </a:r>
            <a:r>
              <a:rPr lang="en-US" altLang="zh-CN" sz="2400" dirty="0" err="1">
                <a:ea typeface="Corbel" charset="0"/>
                <a:cs typeface="Corbel" charset="0"/>
              </a:rPr>
              <a:t>é</a:t>
            </a:r>
            <a:r>
              <a:rPr lang="en-US" sz="2400" b="1" dirty="0" err="1">
                <a:solidFill>
                  <a:srgbClr val="FF0000"/>
                </a:solidFill>
              </a:rPr>
              <a:t>’s</a:t>
            </a:r>
            <a:r>
              <a:rPr lang="en-US" sz="2400" dirty="0"/>
              <a:t> government of Burkina Faso was founded</a:t>
            </a:r>
            <a:r>
              <a:rPr lang="mr-IN" sz="2400" dirty="0"/>
              <a:t>…</a:t>
            </a:r>
            <a:r>
              <a:rPr lang="en-US" sz="2400" dirty="0"/>
              <a:t>”</a:t>
            </a:r>
          </a:p>
          <a:p>
            <a:pPr lvl="2">
              <a:spcBef>
                <a:spcPts val="300"/>
              </a:spcBef>
            </a:pPr>
            <a:r>
              <a:rPr lang="en-US" altLang="zh-CN" sz="2400" dirty="0"/>
              <a:t>Output:</a:t>
            </a:r>
            <a:r>
              <a:rPr lang="zh-CN" altLang="en-US" sz="2400" dirty="0"/>
              <a:t> </a:t>
            </a:r>
            <a:r>
              <a:rPr lang="en-US" sz="2400" dirty="0"/>
              <a:t>⟨</a:t>
            </a:r>
            <a:r>
              <a:rPr lang="en-US" altLang="zh-CN" sz="2400" dirty="0"/>
              <a:t>President</a:t>
            </a:r>
            <a:r>
              <a:rPr lang="zh-CN" altLang="en-US" sz="2400" dirty="0"/>
              <a:t> </a:t>
            </a:r>
            <a:r>
              <a:rPr lang="en-US" sz="2400" dirty="0"/>
              <a:t>Blaise </a:t>
            </a:r>
            <a:r>
              <a:rPr lang="en-US" sz="2400" dirty="0" err="1"/>
              <a:t>Compaor</a:t>
            </a:r>
            <a:r>
              <a:rPr lang="en-US" altLang="zh-CN" sz="2400" dirty="0" err="1">
                <a:ea typeface="Corbel" charset="0"/>
                <a:cs typeface="Corbel" charset="0"/>
              </a:rPr>
              <a:t>é</a:t>
            </a:r>
            <a:r>
              <a:rPr lang="en-US" altLang="zh-CN" sz="2400" dirty="0"/>
              <a:t>,</a:t>
            </a:r>
            <a:r>
              <a:rPr lang="zh-CN" altLang="en-US" sz="2400" dirty="0"/>
              <a:t> </a:t>
            </a:r>
            <a:r>
              <a:rPr lang="en-US" altLang="zh-CN" sz="2400" b="1" dirty="0">
                <a:solidFill>
                  <a:srgbClr val="FF0000"/>
                </a:solidFill>
              </a:rPr>
              <a:t>have</a:t>
            </a:r>
            <a:r>
              <a:rPr lang="en-US" altLang="zh-CN" sz="2400" dirty="0"/>
              <a:t>,</a:t>
            </a:r>
            <a:r>
              <a:rPr lang="zh-CN" altLang="en-US" sz="2400" dirty="0"/>
              <a:t> </a:t>
            </a:r>
            <a:r>
              <a:rPr lang="en-US" altLang="zh-CN" sz="2400" dirty="0"/>
              <a:t>government</a:t>
            </a:r>
            <a:r>
              <a:rPr lang="zh-CN" altLang="en-US" sz="2400" dirty="0"/>
              <a:t> </a:t>
            </a:r>
            <a:r>
              <a:rPr lang="en-US" altLang="zh-CN" sz="2400" dirty="0"/>
              <a:t>of</a:t>
            </a:r>
            <a:r>
              <a:rPr lang="zh-CN" altLang="en-US" sz="2400" dirty="0"/>
              <a:t> </a:t>
            </a:r>
            <a:r>
              <a:rPr lang="en-US" sz="2400" dirty="0"/>
              <a:t>Burkina Faso⟩</a:t>
            </a:r>
            <a:r>
              <a:rPr lang="zh-CN" altLang="en-US" sz="2400" dirty="0"/>
              <a:t> </a:t>
            </a:r>
            <a:r>
              <a:rPr lang="zh-CN" altLang="en-US" sz="2400" dirty="0">
                <a:sym typeface="Wingdings"/>
              </a:rPr>
              <a:t></a:t>
            </a:r>
            <a:endParaRPr lang="en-US" altLang="zh-CN" sz="2400" dirty="0">
              <a:sym typeface="Wingdings"/>
            </a:endParaRPr>
          </a:p>
          <a:p>
            <a:pPr>
              <a:spcBef>
                <a:spcPts val="300"/>
              </a:spcBef>
            </a:pPr>
            <a:r>
              <a:rPr lang="en-US" altLang="zh-CN" sz="2400" dirty="0"/>
              <a:t>Task</a:t>
            </a:r>
            <a:r>
              <a:rPr lang="zh-CN" altLang="en-US" sz="2400" dirty="0"/>
              <a:t> </a:t>
            </a:r>
            <a:r>
              <a:rPr lang="en-US" altLang="zh-CN" sz="2400" dirty="0"/>
              <a:t>2: Finding Typed Patterns</a:t>
            </a:r>
          </a:p>
          <a:p>
            <a:pPr lvl="1">
              <a:spcBef>
                <a:spcPts val="300"/>
              </a:spcBef>
            </a:pPr>
            <a:r>
              <a:rPr lang="en-US" altLang="zh-CN" sz="2400" dirty="0"/>
              <a:t>Google’s</a:t>
            </a:r>
            <a:r>
              <a:rPr lang="zh-CN" altLang="en-US" sz="2400" dirty="0"/>
              <a:t> </a:t>
            </a:r>
            <a:r>
              <a:rPr lang="en-US" altLang="zh-CN" sz="2400" dirty="0" err="1"/>
              <a:t>Biperpedia+ARI</a:t>
            </a:r>
            <a:r>
              <a:rPr lang="zh-CN" altLang="en-US" sz="2400" dirty="0"/>
              <a:t> </a:t>
            </a:r>
            <a:r>
              <a:rPr lang="en-US" altLang="zh-CN" sz="2400" dirty="0"/>
              <a:t>[VLDB’14,</a:t>
            </a:r>
            <a:r>
              <a:rPr lang="zh-CN" altLang="en-US" sz="2400" dirty="0"/>
              <a:t> </a:t>
            </a:r>
            <a:r>
              <a:rPr lang="en-US" altLang="zh-CN" sz="2400" dirty="0"/>
              <a:t>WWW’16],</a:t>
            </a:r>
            <a:r>
              <a:rPr lang="zh-CN" altLang="en-US" sz="2400" dirty="0"/>
              <a:t> </a:t>
            </a:r>
            <a:r>
              <a:rPr lang="en-US" altLang="zh-CN" sz="2400" dirty="0" err="1"/>
              <a:t>ReNoun</a:t>
            </a:r>
            <a:r>
              <a:rPr lang="zh-CN" altLang="en-US" sz="2400" dirty="0"/>
              <a:t> </a:t>
            </a:r>
            <a:r>
              <a:rPr lang="en-US" altLang="zh-CN" sz="2400" dirty="0"/>
              <a:t>[EMNLP’15]:</a:t>
            </a:r>
          </a:p>
          <a:p>
            <a:pPr lvl="2">
              <a:spcBef>
                <a:spcPts val="300"/>
              </a:spcBef>
            </a:pPr>
            <a:endParaRPr lang="en-US" altLang="zh-CN" sz="2400" dirty="0"/>
          </a:p>
          <a:p>
            <a:pPr lvl="2">
              <a:spcBef>
                <a:spcPts val="300"/>
              </a:spcBef>
            </a:pPr>
            <a:endParaRPr lang="en-US" altLang="zh-CN" sz="2400" dirty="0"/>
          </a:p>
          <a:p>
            <a:pPr lvl="2">
              <a:spcBef>
                <a:spcPts val="300"/>
              </a:spcBef>
            </a:pPr>
            <a:endParaRPr lang="en-US" altLang="zh-CN" sz="2400" dirty="0"/>
          </a:p>
          <a:p>
            <a:pPr marL="384166" lvl="2" indent="0">
              <a:spcBef>
                <a:spcPts val="300"/>
              </a:spcBef>
              <a:buNone/>
            </a:pPr>
            <a:endParaRPr lang="en-US" altLang="zh-CN" sz="2400" dirty="0"/>
          </a:p>
          <a:p>
            <a:pPr lvl="2">
              <a:spcBef>
                <a:spcPts val="300"/>
              </a:spcBef>
            </a:pPr>
            <a:r>
              <a:rPr lang="en-US" altLang="zh-CN" sz="2400" dirty="0"/>
              <a:t>Input:</a:t>
            </a:r>
            <a:r>
              <a:rPr lang="zh-CN" altLang="en-US" sz="2400" dirty="0"/>
              <a:t> </a:t>
            </a:r>
            <a:r>
              <a:rPr lang="en-US" sz="2400" dirty="0"/>
              <a:t>“</a:t>
            </a:r>
            <a:r>
              <a:rPr lang="mr-IN" altLang="zh-CN" sz="2400" dirty="0"/>
              <a:t>…</a:t>
            </a:r>
            <a:r>
              <a:rPr lang="en-US" altLang="zh-CN" sz="2400" dirty="0"/>
              <a:t>Sunday</a:t>
            </a:r>
            <a:r>
              <a:rPr lang="zh-CN" altLang="en-US" sz="2400" dirty="0"/>
              <a:t> </a:t>
            </a:r>
            <a:r>
              <a:rPr lang="en-US" altLang="zh-CN" sz="2400" dirty="0"/>
              <a:t>night,</a:t>
            </a:r>
            <a:r>
              <a:rPr lang="zh-CN" altLang="en-US" sz="2400" dirty="0"/>
              <a:t> </a:t>
            </a:r>
            <a:r>
              <a:rPr lang="en-US" altLang="zh-CN" sz="2400" dirty="0"/>
              <a:t>Burkina</a:t>
            </a:r>
            <a:r>
              <a:rPr lang="zh-CN" altLang="en-US" sz="2400" dirty="0"/>
              <a:t> </a:t>
            </a:r>
            <a:r>
              <a:rPr lang="en-US" altLang="zh-CN" sz="2400" dirty="0"/>
              <a:t>Faso</a:t>
            </a:r>
            <a:r>
              <a:rPr lang="mr-IN" sz="2400" dirty="0"/>
              <a:t>…</a:t>
            </a:r>
            <a:r>
              <a:rPr lang="en-US" sz="2400" dirty="0"/>
              <a:t>”</a:t>
            </a:r>
            <a:r>
              <a:rPr lang="zh-CN" altLang="en-US" sz="2400" dirty="0"/>
              <a:t> </a:t>
            </a:r>
            <a:r>
              <a:rPr lang="en-US" altLang="zh-CN" sz="2400" dirty="0"/>
              <a:t>and</a:t>
            </a:r>
            <a:r>
              <a:rPr lang="zh-CN" altLang="en-US" sz="2400" dirty="0"/>
              <a:t> </a:t>
            </a:r>
            <a:r>
              <a:rPr lang="en-US" altLang="zh-CN" sz="2400" dirty="0"/>
              <a:t>the</a:t>
            </a:r>
            <a:r>
              <a:rPr lang="zh-CN" altLang="en-US" sz="2400" dirty="0"/>
              <a:t> </a:t>
            </a:r>
            <a:r>
              <a:rPr lang="en-US" altLang="zh-CN" sz="2400" dirty="0"/>
              <a:t>“A,</a:t>
            </a:r>
            <a:r>
              <a:rPr lang="zh-CN" altLang="en-US" sz="2400" dirty="0"/>
              <a:t> </a:t>
            </a:r>
            <a:r>
              <a:rPr lang="en-US" altLang="zh-CN" sz="2400" dirty="0"/>
              <a:t>E”</a:t>
            </a:r>
            <a:r>
              <a:rPr lang="zh-CN" altLang="en-US" sz="2400" dirty="0"/>
              <a:t> </a:t>
            </a:r>
            <a:r>
              <a:rPr lang="en-US" altLang="zh-CN" sz="2400" dirty="0"/>
              <a:t>pattern</a:t>
            </a:r>
          </a:p>
          <a:p>
            <a:pPr lvl="2">
              <a:spcBef>
                <a:spcPts val="300"/>
              </a:spcBef>
            </a:pPr>
            <a:r>
              <a:rPr lang="en-US" altLang="zh-CN" sz="2400" dirty="0"/>
              <a:t>Output:</a:t>
            </a:r>
            <a:r>
              <a:rPr lang="zh-CN" altLang="en-US" sz="2400" dirty="0"/>
              <a:t> </a:t>
            </a:r>
            <a:r>
              <a:rPr lang="en-US" sz="2400" dirty="0"/>
              <a:t>⟨</a:t>
            </a:r>
            <a:r>
              <a:rPr lang="en-US" altLang="zh-CN" sz="2400" dirty="0"/>
              <a:t>$COUNTRY,</a:t>
            </a:r>
            <a:r>
              <a:rPr lang="zh-CN" altLang="en-US" sz="2400" dirty="0"/>
              <a:t> </a:t>
            </a:r>
            <a:r>
              <a:rPr lang="en-US" altLang="zh-CN" sz="2400" dirty="0"/>
              <a:t>Sunday</a:t>
            </a:r>
            <a:r>
              <a:rPr lang="zh-CN" altLang="en-US" sz="2400" dirty="0"/>
              <a:t> </a:t>
            </a:r>
            <a:r>
              <a:rPr lang="en-US" altLang="zh-CN" sz="2400" dirty="0"/>
              <a:t>night</a:t>
            </a:r>
            <a:r>
              <a:rPr lang="en-US" sz="2400" dirty="0"/>
              <a:t>⟩</a:t>
            </a:r>
            <a:r>
              <a:rPr lang="zh-CN" altLang="en-US" sz="2400" dirty="0"/>
              <a:t> </a:t>
            </a:r>
            <a:r>
              <a:rPr lang="zh-CN" altLang="en-US" sz="2400" dirty="0">
                <a:sym typeface="Wingdings"/>
              </a:rPr>
              <a:t></a:t>
            </a:r>
            <a:endParaRPr lang="zh-CN" altLang="en-US" sz="2400" dirty="0"/>
          </a:p>
        </p:txBody>
      </p:sp>
      <p:grpSp>
        <p:nvGrpSpPr>
          <p:cNvPr id="5" name="Group 4">
            <a:extLst>
              <a:ext uri="{FF2B5EF4-FFF2-40B4-BE49-F238E27FC236}">
                <a16:creationId xmlns:a16="http://schemas.microsoft.com/office/drawing/2014/main" id="{96E87609-EC05-FD46-ACDA-FD5FDCF5EBDF}"/>
              </a:ext>
            </a:extLst>
          </p:cNvPr>
          <p:cNvGrpSpPr/>
          <p:nvPr/>
        </p:nvGrpSpPr>
        <p:grpSpPr>
          <a:xfrm>
            <a:off x="1518022" y="4186828"/>
            <a:ext cx="8590366" cy="1677049"/>
            <a:chOff x="1776357" y="2308756"/>
            <a:chExt cx="8590366" cy="1677049"/>
          </a:xfrm>
        </p:grpSpPr>
        <p:sp>
          <p:nvSpPr>
            <p:cNvPr id="6" name="Rectangle 5">
              <a:extLst>
                <a:ext uri="{FF2B5EF4-FFF2-40B4-BE49-F238E27FC236}">
                  <a16:creationId xmlns:a16="http://schemas.microsoft.com/office/drawing/2014/main" id="{BA921DED-7C95-B84C-A410-BC4E3ABE6DB4}"/>
                </a:ext>
              </a:extLst>
            </p:cNvPr>
            <p:cNvSpPr/>
            <p:nvPr/>
          </p:nvSpPr>
          <p:spPr>
            <a:xfrm>
              <a:off x="4136133" y="3528605"/>
              <a:ext cx="6021016" cy="4572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en-US" altLang="zh-CN" sz="2400" dirty="0">
                  <a:solidFill>
                    <a:sysClr val="windowText" lastClr="000000"/>
                  </a:solidFill>
                </a:rPr>
                <a:t>Query</a:t>
              </a:r>
              <a:r>
                <a:rPr lang="zh-CN" altLang="en-US" sz="2400" dirty="0">
                  <a:solidFill>
                    <a:sysClr val="windowText" lastClr="000000"/>
                  </a:solidFill>
                </a:rPr>
                <a:t> </a:t>
              </a:r>
              <a:r>
                <a:rPr lang="en-US" altLang="zh-CN" sz="2400" dirty="0">
                  <a:solidFill>
                    <a:sysClr val="windowText" lastClr="000000"/>
                  </a:solidFill>
                </a:rPr>
                <a:t>log:</a:t>
              </a:r>
              <a:r>
                <a:rPr lang="zh-CN" altLang="en-US" sz="2400" dirty="0">
                  <a:solidFill>
                    <a:sysClr val="windowText" lastClr="000000"/>
                  </a:solidFill>
                </a:rPr>
                <a:t> </a:t>
              </a:r>
              <a:r>
                <a:rPr lang="en-US" altLang="zh-CN" sz="2400" dirty="0">
                  <a:solidFill>
                    <a:sysClr val="windowText" lastClr="000000"/>
                  </a:solidFill>
                </a:rPr>
                <a:t>Highly</a:t>
              </a:r>
              <a:r>
                <a:rPr lang="zh-CN" altLang="en-US" sz="2400" dirty="0">
                  <a:solidFill>
                    <a:sysClr val="windowText" lastClr="000000"/>
                  </a:solidFill>
                </a:rPr>
                <a:t> </a:t>
              </a:r>
              <a:r>
                <a:rPr lang="en-US" altLang="zh-CN" sz="2400" dirty="0">
                  <a:solidFill>
                    <a:sysClr val="windowText" lastClr="000000"/>
                  </a:solidFill>
                </a:rPr>
                <a:t>constrained</a:t>
              </a:r>
              <a:r>
                <a:rPr lang="zh-CN" altLang="en-US" sz="2400" dirty="0">
                  <a:solidFill>
                    <a:sysClr val="windowText" lastClr="000000"/>
                  </a:solidFill>
                </a:rPr>
                <a:t> </a:t>
              </a:r>
              <a:r>
                <a:rPr lang="en-US" altLang="zh-CN" sz="2400" dirty="0">
                  <a:solidFill>
                    <a:sysClr val="windowText" lastClr="000000"/>
                  </a:solidFill>
                </a:rPr>
                <a:t>and</a:t>
              </a:r>
              <a:r>
                <a:rPr lang="zh-CN" altLang="en-US" sz="2400" dirty="0">
                  <a:solidFill>
                    <a:sysClr val="windowText" lastClr="000000"/>
                  </a:solidFill>
                </a:rPr>
                <a:t> </a:t>
              </a:r>
              <a:r>
                <a:rPr lang="en-US" altLang="zh-CN" sz="2400" dirty="0">
                  <a:solidFill>
                    <a:sysClr val="windowText" lastClr="000000"/>
                  </a:solidFill>
                </a:rPr>
                <a:t>unavailable</a:t>
              </a:r>
              <a:endParaRPr lang="zh-CN" altLang="en-US" sz="2400" dirty="0">
                <a:solidFill>
                  <a:sysClr val="windowText" lastClr="000000"/>
                </a:solidFill>
              </a:endParaRPr>
            </a:p>
          </p:txBody>
        </p:sp>
        <p:sp>
          <p:nvSpPr>
            <p:cNvPr id="8" name="Rectangle 7">
              <a:extLst>
                <a:ext uri="{FF2B5EF4-FFF2-40B4-BE49-F238E27FC236}">
                  <a16:creationId xmlns:a16="http://schemas.microsoft.com/office/drawing/2014/main" id="{6095BA81-C242-AD42-B215-1243ED436CE2}"/>
                </a:ext>
              </a:extLst>
            </p:cNvPr>
            <p:cNvSpPr/>
            <p:nvPr/>
          </p:nvSpPr>
          <p:spPr>
            <a:xfrm>
              <a:off x="1852087" y="2308756"/>
              <a:ext cx="3724754"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t>
              </a:r>
              <a:r>
                <a:rPr lang="en-US" sz="2400" u="sng" dirty="0">
                  <a:solidFill>
                    <a:prstClr val="black"/>
                  </a:solidFill>
                  <a:ea typeface="Corbel" charset="0"/>
                  <a:cs typeface="Corbel" charset="0"/>
                </a:rPr>
                <a:t>president</a:t>
              </a:r>
              <a:r>
                <a:rPr lang="en-US" sz="2400" dirty="0">
                  <a:solidFill>
                    <a:prstClr val="black"/>
                  </a:solidFill>
                  <a:ea typeface="Corbel" charset="0"/>
                  <a:cs typeface="Corbel" charset="0"/>
                </a:rPr>
                <a:t> of </a:t>
              </a:r>
              <a:r>
                <a:rPr lang="en-US" sz="2400" u="sng" dirty="0">
                  <a:solidFill>
                    <a:prstClr val="black"/>
                  </a:solidFill>
                  <a:ea typeface="Corbel" charset="0"/>
                  <a:cs typeface="Corbel" charset="0"/>
                </a:rPr>
                <a:t>united states</a:t>
              </a:r>
              <a:r>
                <a:rPr lang="en-US" sz="2400" dirty="0">
                  <a:solidFill>
                    <a:prstClr val="black"/>
                  </a:solidFill>
                  <a:ea typeface="Corbel" charset="0"/>
                  <a:cs typeface="Corbel" charset="0"/>
                </a:rPr>
                <a:t>”</a:t>
              </a:r>
            </a:p>
          </p:txBody>
        </p:sp>
        <p:sp>
          <p:nvSpPr>
            <p:cNvPr id="9" name="Rectangle 8">
              <a:extLst>
                <a:ext uri="{FF2B5EF4-FFF2-40B4-BE49-F238E27FC236}">
                  <a16:creationId xmlns:a16="http://schemas.microsoft.com/office/drawing/2014/main" id="{D890418A-3DA5-7849-BE04-55F06E423BD1}"/>
                </a:ext>
              </a:extLst>
            </p:cNvPr>
            <p:cNvSpPr/>
            <p:nvPr/>
          </p:nvSpPr>
          <p:spPr>
            <a:xfrm>
              <a:off x="6449351" y="2324798"/>
              <a:ext cx="3917372"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 of E”, “E ’s A”, “E A”, “A, E”</a:t>
              </a:r>
            </a:p>
          </p:txBody>
        </p:sp>
        <p:sp>
          <p:nvSpPr>
            <p:cNvPr id="10" name="Rectangle 9">
              <a:extLst>
                <a:ext uri="{FF2B5EF4-FFF2-40B4-BE49-F238E27FC236}">
                  <a16:creationId xmlns:a16="http://schemas.microsoft.com/office/drawing/2014/main" id="{79BE93A9-4613-3345-8DD8-096D97133AA7}"/>
                </a:ext>
              </a:extLst>
            </p:cNvPr>
            <p:cNvSpPr/>
            <p:nvPr/>
          </p:nvSpPr>
          <p:spPr>
            <a:xfrm>
              <a:off x="1776357" y="2930727"/>
              <a:ext cx="4719552" cy="461665"/>
            </a:xfrm>
            <a:prstGeom prst="rect">
              <a:avLst/>
            </a:prstGeom>
            <a:ln>
              <a:solidFill>
                <a:schemeClr val="tx1"/>
              </a:solidFill>
            </a:ln>
          </p:spPr>
          <p:txBody>
            <a:bodyPr wrap="square">
              <a:spAutoFit/>
            </a:bodyPr>
            <a:lstStyle/>
            <a:p>
              <a:pPr defTabSz="457200"/>
              <a:r>
                <a:rPr lang="en-US" sz="2400" dirty="0">
                  <a:solidFill>
                    <a:prstClr val="black"/>
                  </a:solidFill>
                  <a:ea typeface="Corbel" charset="0"/>
                  <a:cs typeface="Corbel" charset="0"/>
                </a:rPr>
                <a:t>“</a:t>
              </a:r>
              <a:r>
                <a:rPr lang="en-US" sz="2400" u="sng" dirty="0">
                  <a:solidFill>
                    <a:prstClr val="black"/>
                  </a:solidFill>
                  <a:ea typeface="Corbel" charset="0"/>
                  <a:cs typeface="Corbel" charset="0"/>
                </a:rPr>
                <a:t>Barack Obama</a:t>
              </a:r>
              <a:r>
                <a:rPr lang="en-US" sz="2400" dirty="0">
                  <a:solidFill>
                    <a:prstClr val="black"/>
                  </a:solidFill>
                  <a:ea typeface="Corbel" charset="0"/>
                  <a:cs typeface="Corbel" charset="0"/>
                </a:rPr>
                <a:t>, </a:t>
              </a:r>
              <a:r>
                <a:rPr lang="en-US" sz="2400" u="sng" dirty="0">
                  <a:solidFill>
                    <a:prstClr val="black"/>
                  </a:solidFill>
                  <a:ea typeface="Corbel" charset="0"/>
                  <a:cs typeface="Corbel" charset="0"/>
                </a:rPr>
                <a:t>President</a:t>
              </a:r>
              <a:r>
                <a:rPr lang="en-US" sz="2400" dirty="0">
                  <a:solidFill>
                    <a:prstClr val="black"/>
                  </a:solidFill>
                  <a:ea typeface="Corbel" charset="0"/>
                  <a:cs typeface="Corbel" charset="0"/>
                </a:rPr>
                <a:t> of </a:t>
              </a:r>
              <a:r>
                <a:rPr lang="en-US" sz="2400" u="sng" dirty="0">
                  <a:solidFill>
                    <a:prstClr val="black"/>
                  </a:solidFill>
                  <a:ea typeface="Corbel" charset="0"/>
                  <a:cs typeface="Corbel" charset="0"/>
                </a:rPr>
                <a:t>U.S.</a:t>
              </a:r>
              <a:r>
                <a:rPr lang="en-US" sz="2400" dirty="0">
                  <a:solidFill>
                    <a:prstClr val="black"/>
                  </a:solidFill>
                  <a:ea typeface="Corbel" charset="0"/>
                  <a:cs typeface="Corbel" charset="0"/>
                </a:rPr>
                <a:t>, ”</a:t>
              </a:r>
            </a:p>
          </p:txBody>
        </p:sp>
        <p:sp>
          <p:nvSpPr>
            <p:cNvPr id="11" name="Rectangle 10">
              <a:extLst>
                <a:ext uri="{FF2B5EF4-FFF2-40B4-BE49-F238E27FC236}">
                  <a16:creationId xmlns:a16="http://schemas.microsoft.com/office/drawing/2014/main" id="{9C51ED85-C171-4048-9841-A3BCBC4234F0}"/>
                </a:ext>
              </a:extLst>
            </p:cNvPr>
            <p:cNvSpPr/>
            <p:nvPr/>
          </p:nvSpPr>
          <p:spPr>
            <a:xfrm>
              <a:off x="7469865" y="2939550"/>
              <a:ext cx="2853343" cy="461665"/>
            </a:xfrm>
            <a:prstGeom prst="rect">
              <a:avLst/>
            </a:prstGeom>
            <a:ln>
              <a:solidFill>
                <a:schemeClr val="tx1"/>
              </a:solidFill>
            </a:ln>
          </p:spPr>
          <p:txBody>
            <a:bodyPr wrap="square">
              <a:spAutoFit/>
            </a:bodyPr>
            <a:lstStyle/>
            <a:p>
              <a:pPr defTabSz="457200"/>
              <a:r>
                <a:rPr lang="en-US" sz="2400">
                  <a:solidFill>
                    <a:prstClr val="black"/>
                  </a:solidFill>
                  <a:ea typeface="Corbel" charset="0"/>
                  <a:cs typeface="Corbel" charset="0"/>
                </a:rPr>
                <a:t>“O, A of S,”, “S A O”</a:t>
              </a:r>
              <a:endParaRPr lang="en-US" sz="2400" dirty="0">
                <a:solidFill>
                  <a:prstClr val="black"/>
                </a:solidFill>
                <a:ea typeface="Corbel" charset="0"/>
                <a:cs typeface="Corbel" charset="0"/>
              </a:endParaRPr>
            </a:p>
          </p:txBody>
        </p:sp>
        <p:sp>
          <p:nvSpPr>
            <p:cNvPr id="12" name="Right Arrow 11">
              <a:extLst>
                <a:ext uri="{FF2B5EF4-FFF2-40B4-BE49-F238E27FC236}">
                  <a16:creationId xmlns:a16="http://schemas.microsoft.com/office/drawing/2014/main" id="{6BCAC046-BC0D-2542-A9C5-92B4419EC61E}"/>
                </a:ext>
              </a:extLst>
            </p:cNvPr>
            <p:cNvSpPr>
              <a:spLocks noChangeAspect="1"/>
            </p:cNvSpPr>
            <p:nvPr/>
          </p:nvSpPr>
          <p:spPr>
            <a:xfrm>
              <a:off x="5784496" y="2329262"/>
              <a:ext cx="457200" cy="45720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prstClr val="white"/>
                </a:solidFill>
                <a:ea typeface="Corbel" charset="0"/>
                <a:cs typeface="Corbel" charset="0"/>
              </a:endParaRPr>
            </a:p>
          </p:txBody>
        </p:sp>
        <p:sp>
          <p:nvSpPr>
            <p:cNvPr id="13" name="Right Arrow 12">
              <a:extLst>
                <a:ext uri="{FF2B5EF4-FFF2-40B4-BE49-F238E27FC236}">
                  <a16:creationId xmlns:a16="http://schemas.microsoft.com/office/drawing/2014/main" id="{B17CF1DD-3E1B-4E4B-A393-2EC4B986D1F3}"/>
                </a:ext>
              </a:extLst>
            </p:cNvPr>
            <p:cNvSpPr>
              <a:spLocks noChangeAspect="1"/>
            </p:cNvSpPr>
            <p:nvPr/>
          </p:nvSpPr>
          <p:spPr>
            <a:xfrm>
              <a:off x="6813907" y="2939550"/>
              <a:ext cx="457200" cy="457200"/>
            </a:xfrm>
            <a:prstGeom prst="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prstClr val="white"/>
                </a:solidFill>
                <a:ea typeface="Corbel" charset="0"/>
                <a:cs typeface="Corbel" charset="0"/>
              </a:endParaRPr>
            </a:p>
          </p:txBody>
        </p:sp>
      </p:grpSp>
      <p:sp>
        <p:nvSpPr>
          <p:cNvPr id="14" name="Rectangle 13">
            <a:extLst>
              <a:ext uri="{FF2B5EF4-FFF2-40B4-BE49-F238E27FC236}">
                <a16:creationId xmlns:a16="http://schemas.microsoft.com/office/drawing/2014/main" id="{3AF7777A-49FD-A643-B591-3FDDCC91B038}"/>
              </a:ext>
            </a:extLst>
          </p:cNvPr>
          <p:cNvSpPr/>
          <p:nvPr/>
        </p:nvSpPr>
        <p:spPr>
          <a:xfrm>
            <a:off x="7707340" y="1352759"/>
            <a:ext cx="4382947" cy="4572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2400" dirty="0">
                <a:solidFill>
                  <a:sysClr val="windowText" lastClr="000000"/>
                </a:solidFill>
              </a:rPr>
              <a:t>Ignore</a:t>
            </a:r>
            <a:r>
              <a:rPr lang="zh-CN" altLang="en-US" sz="2400" dirty="0">
                <a:solidFill>
                  <a:sysClr val="windowText" lastClr="000000"/>
                </a:solidFill>
              </a:rPr>
              <a:t> </a:t>
            </a:r>
            <a:r>
              <a:rPr lang="en-US" altLang="zh-CN" sz="2400" dirty="0">
                <a:solidFill>
                  <a:sysClr val="windowText" lastClr="000000"/>
                </a:solidFill>
              </a:rPr>
              <a:t>entity-typing</a:t>
            </a:r>
            <a:r>
              <a:rPr lang="zh-CN" altLang="en-US" sz="2400" dirty="0">
                <a:solidFill>
                  <a:sysClr val="windowText" lastClr="000000"/>
                </a:solidFill>
              </a:rPr>
              <a:t> </a:t>
            </a:r>
            <a:r>
              <a:rPr lang="en-US" altLang="zh-CN" sz="2400" dirty="0">
                <a:solidFill>
                  <a:sysClr val="windowText" lastClr="000000"/>
                </a:solidFill>
              </a:rPr>
              <a:t>information!</a:t>
            </a:r>
            <a:endParaRPr lang="en-US" sz="1800" dirty="0">
              <a:solidFill>
                <a:sysClr val="windowText" lastClr="000000"/>
              </a:solidFill>
            </a:endParaRPr>
          </a:p>
        </p:txBody>
      </p:sp>
    </p:spTree>
    <p:extLst>
      <p:ext uri="{BB962C8B-B14F-4D97-AF65-F5344CB8AC3E}">
        <p14:creationId xmlns:p14="http://schemas.microsoft.com/office/powerpoint/2010/main" val="2449635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MetaPAD</a:t>
            </a:r>
            <a:r>
              <a:rPr lang="en-US" dirty="0"/>
              <a:t>: Meta Pattern-driven Attribute Discovery from Massive Text Corpora</a:t>
            </a:r>
          </a:p>
        </p:txBody>
      </p:sp>
      <p:sp>
        <p:nvSpPr>
          <p:cNvPr id="4" name="Slide Number Placeholder 3"/>
          <p:cNvSpPr>
            <a:spLocks noGrp="1"/>
          </p:cNvSpPr>
          <p:nvPr>
            <p:ph type="sldNum" sz="quarter" idx="12"/>
          </p:nvPr>
        </p:nvSpPr>
        <p:spPr/>
        <p:txBody>
          <a:bodyPr/>
          <a:lstStyle/>
          <a:p>
            <a:fld id="{5F56DFE6-1268-BF4E-85E8-8E7123343B70}" type="slidenum">
              <a:rPr lang="en-US" smtClean="0"/>
              <a:t>49</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000" dirty="0">
                <a:ea typeface="Corbel" charset="0"/>
                <a:cs typeface="Corbel" charset="0"/>
              </a:rPr>
              <a:t>Meng Jiang, Jingbo Shang,</a:t>
            </a:r>
            <a:r>
              <a:rPr lang="zh-CN" altLang="en-US" sz="2000" dirty="0">
                <a:ea typeface="Corbel" charset="0"/>
                <a:cs typeface="Corbel" charset="0"/>
              </a:rPr>
              <a:t> </a:t>
            </a:r>
            <a:r>
              <a:rPr lang="en-US" altLang="zh-CN" sz="2000" dirty="0">
                <a:ea typeface="Corbel" charset="0"/>
                <a:cs typeface="Corbel" charset="0"/>
              </a:rPr>
              <a:t>Xiang</a:t>
            </a:r>
            <a:r>
              <a:rPr lang="zh-CN" altLang="en-US" sz="2000" dirty="0">
                <a:ea typeface="Corbel" charset="0"/>
                <a:cs typeface="Corbel" charset="0"/>
              </a:rPr>
              <a:t> </a:t>
            </a:r>
            <a:r>
              <a:rPr lang="en-US" altLang="zh-CN" sz="2000" dirty="0">
                <a:ea typeface="Corbel" charset="0"/>
                <a:cs typeface="Corbel" charset="0"/>
              </a:rPr>
              <a:t>Ren,</a:t>
            </a:r>
            <a:r>
              <a:rPr lang="zh-CN" altLang="en-US" sz="2000" dirty="0">
                <a:ea typeface="Corbel" charset="0"/>
                <a:cs typeface="Corbel" charset="0"/>
              </a:rPr>
              <a:t> </a:t>
            </a:r>
            <a:r>
              <a:rPr lang="en-US" altLang="zh-CN" sz="2000" dirty="0">
                <a:ea typeface="Corbel" charset="0"/>
                <a:cs typeface="Corbel" charset="0"/>
              </a:rPr>
              <a:t>Taylor</a:t>
            </a:r>
            <a:r>
              <a:rPr lang="zh-CN" altLang="en-US" sz="2000" dirty="0">
                <a:ea typeface="Corbel" charset="0"/>
                <a:cs typeface="Corbel" charset="0"/>
              </a:rPr>
              <a:t> </a:t>
            </a:r>
            <a:r>
              <a:rPr lang="en-US" altLang="zh-CN" sz="2000" dirty="0">
                <a:ea typeface="Corbel" charset="0"/>
                <a:cs typeface="Corbel" charset="0"/>
              </a:rPr>
              <a:t>Cassidy,</a:t>
            </a:r>
            <a:r>
              <a:rPr lang="zh-CN" altLang="en-US" sz="2000" dirty="0">
                <a:ea typeface="Corbel" charset="0"/>
                <a:cs typeface="Corbel" charset="0"/>
              </a:rPr>
              <a:t> </a:t>
            </a:r>
            <a:r>
              <a:rPr lang="en-US" altLang="zh-CN" sz="2000" dirty="0">
                <a:ea typeface="Corbel" charset="0"/>
                <a:cs typeface="Corbel" charset="0"/>
              </a:rPr>
              <a:t>Lance</a:t>
            </a:r>
            <a:r>
              <a:rPr lang="zh-CN" altLang="en-US" sz="2000" dirty="0">
                <a:ea typeface="Corbel" charset="0"/>
                <a:cs typeface="Corbel" charset="0"/>
              </a:rPr>
              <a:t> </a:t>
            </a:r>
            <a:r>
              <a:rPr lang="en-US" altLang="zh-CN" sz="2000" dirty="0">
                <a:ea typeface="Corbel" charset="0"/>
                <a:cs typeface="Corbel" charset="0"/>
              </a:rPr>
              <a:t>Kaplan,</a:t>
            </a:r>
            <a:r>
              <a:rPr lang="zh-CN" altLang="en-US" sz="2000" dirty="0">
                <a:ea typeface="Corbel" charset="0"/>
                <a:cs typeface="Corbel" charset="0"/>
              </a:rPr>
              <a:t> </a:t>
            </a:r>
            <a:r>
              <a:rPr lang="en-US" altLang="zh-CN" sz="2000" dirty="0">
                <a:ea typeface="Corbel" charset="0"/>
                <a:cs typeface="Corbel" charset="0"/>
              </a:rPr>
              <a:t>Timothy</a:t>
            </a:r>
            <a:r>
              <a:rPr lang="zh-CN" altLang="en-US" sz="2000" dirty="0">
                <a:ea typeface="Corbel" charset="0"/>
                <a:cs typeface="Corbel" charset="0"/>
              </a:rPr>
              <a:t> </a:t>
            </a:r>
            <a:r>
              <a:rPr lang="en-US" altLang="zh-CN" sz="2000" dirty="0">
                <a:ea typeface="Corbel" charset="0"/>
                <a:cs typeface="Corbel" charset="0"/>
              </a:rPr>
              <a:t>Hanratty, and</a:t>
            </a:r>
            <a:r>
              <a:rPr lang="zh-CN" altLang="en-US" sz="2000" dirty="0">
                <a:ea typeface="Corbel" charset="0"/>
                <a:cs typeface="Corbel" charset="0"/>
              </a:rPr>
              <a:t> </a:t>
            </a:r>
            <a:r>
              <a:rPr lang="en-US" altLang="zh-CN" sz="2000" dirty="0">
                <a:ea typeface="Corbel" charset="0"/>
                <a:cs typeface="Corbel" charset="0"/>
              </a:rPr>
              <a:t>Jiawei</a:t>
            </a:r>
            <a:r>
              <a:rPr lang="zh-CN" altLang="en-US" sz="2000" dirty="0">
                <a:ea typeface="Corbel" charset="0"/>
                <a:cs typeface="Corbel" charset="0"/>
              </a:rPr>
              <a:t> </a:t>
            </a:r>
            <a:r>
              <a:rPr lang="en-US" altLang="zh-CN" sz="2000" dirty="0">
                <a:ea typeface="Corbel" charset="0"/>
                <a:cs typeface="Corbel" charset="0"/>
              </a:rPr>
              <a:t>Han, </a:t>
            </a:r>
            <a:r>
              <a:rPr lang="zh-CN" altLang="en-US" sz="2000" dirty="0">
                <a:ea typeface="Corbel" charset="0"/>
                <a:cs typeface="Corbel" charset="0"/>
              </a:rPr>
              <a:t> </a:t>
            </a:r>
            <a:r>
              <a:rPr lang="en-US" altLang="zh-CN" sz="2000" dirty="0">
                <a:ea typeface="Corbel" charset="0"/>
                <a:cs typeface="Corbel" charset="0"/>
              </a:rPr>
              <a:t>“</a:t>
            </a:r>
            <a:r>
              <a:rPr lang="en-US" sz="2000" dirty="0" err="1"/>
              <a:t>MetaPAD</a:t>
            </a:r>
            <a:r>
              <a:rPr lang="en-US" sz="2000" dirty="0"/>
              <a:t>: Meta Pattern-driven Attribute Discovery from Massive Text Corpora”, KDD </a:t>
            </a:r>
            <a:r>
              <a:rPr lang="en-US" altLang="zh-CN" sz="2000" dirty="0">
                <a:ea typeface="Corbel" charset="0"/>
                <a:cs typeface="Corbel" charset="0"/>
              </a:rPr>
              <a:t>2017</a:t>
            </a:r>
            <a:endParaRPr lang="en-US" altLang="zh-CN" dirty="0">
              <a:ea typeface="Corbel" charset="0"/>
              <a:cs typeface="Corbel" charset="0"/>
            </a:endParaRPr>
          </a:p>
          <a:p>
            <a:endParaRPr lang="en-US" altLang="zh-CN" dirty="0"/>
          </a:p>
          <a:p>
            <a:r>
              <a:rPr lang="en-US" altLang="zh-CN" dirty="0"/>
              <a:t>Motivation:</a:t>
            </a:r>
            <a:endParaRPr kumimoji="1" lang="en-US" altLang="zh-CN" dirty="0"/>
          </a:p>
        </p:txBody>
      </p:sp>
      <p:grpSp>
        <p:nvGrpSpPr>
          <p:cNvPr id="5" name="Group 4">
            <a:extLst>
              <a:ext uri="{FF2B5EF4-FFF2-40B4-BE49-F238E27FC236}">
                <a16:creationId xmlns:a16="http://schemas.microsoft.com/office/drawing/2014/main" id="{A35123F6-0654-024A-9482-4732B09BEF4D}"/>
              </a:ext>
            </a:extLst>
          </p:cNvPr>
          <p:cNvGrpSpPr/>
          <p:nvPr/>
        </p:nvGrpSpPr>
        <p:grpSpPr>
          <a:xfrm>
            <a:off x="2503521" y="4468488"/>
            <a:ext cx="6685936" cy="980984"/>
            <a:chOff x="3566503" y="3705580"/>
            <a:chExt cx="6685936" cy="980984"/>
          </a:xfrm>
        </p:grpSpPr>
        <p:sp>
          <p:nvSpPr>
            <p:cNvPr id="6" name="Rounded Rectangle 5">
              <a:extLst>
                <a:ext uri="{FF2B5EF4-FFF2-40B4-BE49-F238E27FC236}">
                  <a16:creationId xmlns:a16="http://schemas.microsoft.com/office/drawing/2014/main" id="{B2BF2733-0CFC-0B42-9231-67B729CB9B26}"/>
                </a:ext>
              </a:extLst>
            </p:cNvPr>
            <p:cNvSpPr/>
            <p:nvPr/>
          </p:nvSpPr>
          <p:spPr>
            <a:xfrm>
              <a:off x="7634931" y="3822570"/>
              <a:ext cx="2617508" cy="424697"/>
            </a:xfrm>
            <a:prstGeom prst="roundRect">
              <a:avLst>
                <a:gd name="adj" fmla="val 5000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1F497D"/>
                  </a:solidFill>
                </a:rPr>
                <a:t>Burkina</a:t>
              </a:r>
              <a:r>
                <a:rPr lang="zh-CN" altLang="en-US" sz="1800" dirty="0">
                  <a:solidFill>
                    <a:srgbClr val="1F497D"/>
                  </a:solidFill>
                </a:rPr>
                <a:t> </a:t>
              </a:r>
              <a:r>
                <a:rPr lang="en-US" altLang="zh-CN" sz="1800" dirty="0">
                  <a:solidFill>
                    <a:srgbClr val="1F497D"/>
                  </a:solidFill>
                </a:rPr>
                <a:t>Faso:</a:t>
              </a:r>
              <a:r>
                <a:rPr lang="zh-CN" altLang="en-US" sz="1800" dirty="0">
                  <a:solidFill>
                    <a:srgbClr val="1F497D"/>
                  </a:solidFill>
                </a:rPr>
                <a:t> </a:t>
              </a:r>
              <a:r>
                <a:rPr lang="en-US" altLang="zh-CN" sz="1800" dirty="0">
                  <a:solidFill>
                    <a:srgbClr val="1F497D"/>
                  </a:solidFill>
                </a:rPr>
                <a:t>$C</a:t>
              </a:r>
              <a:r>
                <a:rPr lang="en-US" altLang="zh-CN" sz="1400" dirty="0">
                  <a:solidFill>
                    <a:srgbClr val="1F497D"/>
                  </a:solidFill>
                </a:rPr>
                <a:t>OUNTRY</a:t>
              </a:r>
              <a:endParaRPr lang="en-US" sz="1400" dirty="0">
                <a:solidFill>
                  <a:srgbClr val="1F497D"/>
                </a:solidFill>
              </a:endParaRPr>
            </a:p>
          </p:txBody>
        </p:sp>
        <p:sp>
          <p:nvSpPr>
            <p:cNvPr id="8" name="Rounded Rectangle 7">
              <a:extLst>
                <a:ext uri="{FF2B5EF4-FFF2-40B4-BE49-F238E27FC236}">
                  <a16:creationId xmlns:a16="http://schemas.microsoft.com/office/drawing/2014/main" id="{265EAEDF-B36E-8E40-927B-1CD563B0489C}"/>
                </a:ext>
              </a:extLst>
            </p:cNvPr>
            <p:cNvSpPr/>
            <p:nvPr/>
          </p:nvSpPr>
          <p:spPr>
            <a:xfrm>
              <a:off x="3566503" y="3755419"/>
              <a:ext cx="2361061" cy="638987"/>
            </a:xfrm>
            <a:prstGeom prst="roundRect">
              <a:avLst>
                <a:gd name="adj" fmla="val 50000"/>
              </a:avLst>
            </a:prstGeom>
            <a:no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F79646">
                      <a:lumMod val="75000"/>
                    </a:srgbClr>
                  </a:solidFill>
                </a:rPr>
                <a:t>Blaise</a:t>
              </a:r>
              <a:r>
                <a:rPr lang="zh-CN" altLang="en-US" sz="1800" dirty="0">
                  <a:solidFill>
                    <a:srgbClr val="F79646">
                      <a:lumMod val="75000"/>
                    </a:srgbClr>
                  </a:solidFill>
                </a:rPr>
                <a:t> </a:t>
              </a:r>
              <a:r>
                <a:rPr lang="en-US" altLang="zh-CN" sz="1800" dirty="0" err="1">
                  <a:solidFill>
                    <a:srgbClr val="F79646">
                      <a:lumMod val="75000"/>
                    </a:srgbClr>
                  </a:solidFill>
                </a:rPr>
                <a:t>Compaor</a:t>
              </a:r>
              <a:r>
                <a:rPr lang="en-US" altLang="zh-CN" sz="1800" dirty="0" err="1">
                  <a:solidFill>
                    <a:srgbClr val="F79646">
                      <a:lumMod val="75000"/>
                    </a:srgbClr>
                  </a:solidFill>
                  <a:ea typeface="Corbel" charset="0"/>
                  <a:cs typeface="Corbel" charset="0"/>
                </a:rPr>
                <a:t>é</a:t>
              </a:r>
              <a:r>
                <a:rPr lang="en-US" altLang="zh-CN" sz="1800" dirty="0">
                  <a:solidFill>
                    <a:srgbClr val="F79646">
                      <a:lumMod val="75000"/>
                    </a:srgbClr>
                  </a:solidFill>
                </a:rPr>
                <a:t>:</a:t>
              </a:r>
              <a:r>
                <a:rPr lang="zh-CN" altLang="en-US" sz="1800" dirty="0">
                  <a:solidFill>
                    <a:srgbClr val="F79646">
                      <a:lumMod val="75000"/>
                    </a:srgbClr>
                  </a:solidFill>
                </a:rPr>
                <a:t> </a:t>
              </a:r>
              <a:r>
                <a:rPr lang="en-US" altLang="zh-CN" sz="1800" dirty="0">
                  <a:solidFill>
                    <a:srgbClr val="F79646">
                      <a:lumMod val="75000"/>
                    </a:srgbClr>
                  </a:solidFill>
                </a:rPr>
                <a:t>$P</a:t>
              </a:r>
              <a:r>
                <a:rPr lang="en-US" altLang="zh-CN" sz="1400" dirty="0">
                  <a:solidFill>
                    <a:srgbClr val="F79646">
                      <a:lumMod val="75000"/>
                    </a:srgbClr>
                  </a:solidFill>
                </a:rPr>
                <a:t>ERSON</a:t>
              </a:r>
              <a:r>
                <a:rPr lang="en-US" altLang="zh-CN" sz="1800" dirty="0">
                  <a:solidFill>
                    <a:srgbClr val="F79646">
                      <a:lumMod val="75000"/>
                    </a:srgbClr>
                  </a:solidFill>
                </a:rPr>
                <a:t>.P</a:t>
              </a:r>
              <a:r>
                <a:rPr lang="en-US" altLang="zh-CN" sz="1400" dirty="0">
                  <a:solidFill>
                    <a:srgbClr val="F79646">
                      <a:lumMod val="75000"/>
                    </a:srgbClr>
                  </a:solidFill>
                </a:rPr>
                <a:t>OLITICIAN</a:t>
              </a:r>
              <a:endParaRPr lang="en-US" sz="1400" dirty="0">
                <a:solidFill>
                  <a:srgbClr val="F79646">
                    <a:lumMod val="75000"/>
                  </a:srgbClr>
                </a:solidFill>
              </a:endParaRPr>
            </a:p>
          </p:txBody>
        </p:sp>
        <p:sp>
          <p:nvSpPr>
            <p:cNvPr id="9" name="Rectangle 8">
              <a:extLst>
                <a:ext uri="{FF2B5EF4-FFF2-40B4-BE49-F238E27FC236}">
                  <a16:creationId xmlns:a16="http://schemas.microsoft.com/office/drawing/2014/main" id="{C2459781-4D87-BC4E-9E04-AF1DAFB28D61}"/>
                </a:ext>
              </a:extLst>
            </p:cNvPr>
            <p:cNvSpPr/>
            <p:nvPr/>
          </p:nvSpPr>
          <p:spPr>
            <a:xfrm>
              <a:off x="5886839" y="3705580"/>
              <a:ext cx="825867" cy="369332"/>
            </a:xfrm>
            <a:prstGeom prst="rect">
              <a:avLst/>
            </a:prstGeom>
          </p:spPr>
          <p:txBody>
            <a:bodyPr wrap="none">
              <a:spAutoFit/>
            </a:bodyPr>
            <a:lstStyle/>
            <a:p>
              <a:pPr defTabSz="457200"/>
              <a:r>
                <a:rPr lang="en-US" altLang="zh-CN" sz="1800" dirty="0">
                  <a:solidFill>
                    <a:prstClr val="black"/>
                  </a:solidFill>
                </a:rPr>
                <a:t>age:65</a:t>
              </a:r>
              <a:endParaRPr lang="en-US" sz="1800" dirty="0">
                <a:solidFill>
                  <a:prstClr val="black"/>
                </a:solidFill>
              </a:endParaRPr>
            </a:p>
          </p:txBody>
        </p:sp>
        <p:sp>
          <p:nvSpPr>
            <p:cNvPr id="10" name="Rectangle 9">
              <a:extLst>
                <a:ext uri="{FF2B5EF4-FFF2-40B4-BE49-F238E27FC236}">
                  <a16:creationId xmlns:a16="http://schemas.microsoft.com/office/drawing/2014/main" id="{D30D5C6C-B628-3448-807B-4466B08D584A}"/>
                </a:ext>
              </a:extLst>
            </p:cNvPr>
            <p:cNvSpPr/>
            <p:nvPr/>
          </p:nvSpPr>
          <p:spPr>
            <a:xfrm>
              <a:off x="7634931" y="4317232"/>
              <a:ext cx="2217723" cy="369332"/>
            </a:xfrm>
            <a:prstGeom prst="rect">
              <a:avLst/>
            </a:prstGeom>
          </p:spPr>
          <p:txBody>
            <a:bodyPr wrap="none">
              <a:spAutoFit/>
            </a:bodyPr>
            <a:lstStyle/>
            <a:p>
              <a:pPr defTabSz="457200"/>
              <a:r>
                <a:rPr lang="en-US" altLang="zh-CN" sz="1800" dirty="0">
                  <a:solidFill>
                    <a:prstClr val="black"/>
                  </a:solidFill>
                </a:rPr>
                <a:t>population:</a:t>
              </a:r>
              <a:r>
                <a:rPr lang="zh-CN" altLang="en-US" sz="1800" dirty="0">
                  <a:solidFill>
                    <a:prstClr val="black"/>
                  </a:solidFill>
                </a:rPr>
                <a:t> </a:t>
              </a:r>
              <a:r>
                <a:rPr lang="en-US" altLang="zh-CN" sz="1800" dirty="0">
                  <a:solidFill>
                    <a:prstClr val="black"/>
                  </a:solidFill>
                </a:rPr>
                <a:t>17</a:t>
              </a:r>
              <a:r>
                <a:rPr lang="zh-CN" altLang="en-US" sz="1800" dirty="0">
                  <a:solidFill>
                    <a:prstClr val="black"/>
                  </a:solidFill>
                </a:rPr>
                <a:t> </a:t>
              </a:r>
              <a:r>
                <a:rPr lang="en-US" altLang="zh-CN" sz="1800" dirty="0">
                  <a:solidFill>
                    <a:prstClr val="black"/>
                  </a:solidFill>
                </a:rPr>
                <a:t>million</a:t>
              </a:r>
              <a:endParaRPr lang="en-US" sz="1800" dirty="0">
                <a:solidFill>
                  <a:prstClr val="black"/>
                </a:solidFill>
              </a:endParaRPr>
            </a:p>
          </p:txBody>
        </p:sp>
        <p:cxnSp>
          <p:nvCxnSpPr>
            <p:cNvPr id="11" name="Straight Arrow Connector 10">
              <a:extLst>
                <a:ext uri="{FF2B5EF4-FFF2-40B4-BE49-F238E27FC236}">
                  <a16:creationId xmlns:a16="http://schemas.microsoft.com/office/drawing/2014/main" id="{23CF3FE3-A795-A14B-A972-0905816026A3}"/>
                </a:ext>
              </a:extLst>
            </p:cNvPr>
            <p:cNvCxnSpPr/>
            <p:nvPr/>
          </p:nvCxnSpPr>
          <p:spPr>
            <a:xfrm flipV="1">
              <a:off x="5976908" y="4088813"/>
              <a:ext cx="1673953" cy="26260"/>
            </a:xfrm>
            <a:prstGeom prst="straightConnector1">
              <a:avLst/>
            </a:prstGeom>
            <a:ln>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B58C42A1-C0C7-0D4B-9965-F4B538B3BB2C}"/>
                </a:ext>
              </a:extLst>
            </p:cNvPr>
            <p:cNvSpPr/>
            <p:nvPr/>
          </p:nvSpPr>
          <p:spPr>
            <a:xfrm>
              <a:off x="5622135" y="4306516"/>
              <a:ext cx="1085554" cy="369332"/>
            </a:xfrm>
            <a:prstGeom prst="rect">
              <a:avLst/>
            </a:prstGeom>
          </p:spPr>
          <p:txBody>
            <a:bodyPr wrap="none">
              <a:spAutoFit/>
            </a:bodyPr>
            <a:lstStyle/>
            <a:p>
              <a:pPr defTabSz="457200"/>
              <a:r>
                <a:rPr lang="en-US" altLang="zh-CN" sz="1800" dirty="0">
                  <a:solidFill>
                    <a:prstClr val="black"/>
                  </a:solidFill>
                </a:rPr>
                <a:t>president</a:t>
              </a:r>
              <a:endParaRPr lang="en-US" sz="1800" dirty="0">
                <a:solidFill>
                  <a:prstClr val="black"/>
                </a:solidFill>
              </a:endParaRPr>
            </a:p>
          </p:txBody>
        </p:sp>
      </p:grpSp>
      <p:sp>
        <p:nvSpPr>
          <p:cNvPr id="13" name="Rectangle 12">
            <a:extLst>
              <a:ext uri="{FF2B5EF4-FFF2-40B4-BE49-F238E27FC236}">
                <a16:creationId xmlns:a16="http://schemas.microsoft.com/office/drawing/2014/main" id="{9FE34C5A-2D59-5B4D-87B3-7D54D9857BFE}"/>
              </a:ext>
            </a:extLst>
          </p:cNvPr>
          <p:cNvSpPr/>
          <p:nvPr/>
        </p:nvSpPr>
        <p:spPr>
          <a:xfrm>
            <a:off x="2285993" y="3709757"/>
            <a:ext cx="7197545" cy="707886"/>
          </a:xfrm>
          <a:prstGeom prst="rect">
            <a:avLst/>
          </a:prstGeom>
          <a:solidFill>
            <a:srgbClr val="FFFF00"/>
          </a:solidFill>
        </p:spPr>
        <p:txBody>
          <a:bodyPr wrap="square">
            <a:spAutoFit/>
          </a:bodyPr>
          <a:lstStyle/>
          <a:p>
            <a:pPr defTabSz="457200"/>
            <a:r>
              <a:rPr lang="en-US" altLang="zh-CN" sz="2000" dirty="0">
                <a:solidFill>
                  <a:prstClr val="black"/>
                </a:solidFill>
              </a:rPr>
              <a:t>Given</a:t>
            </a:r>
            <a:r>
              <a:rPr lang="zh-CN" altLang="en-US" sz="2000" dirty="0">
                <a:solidFill>
                  <a:prstClr val="black"/>
                </a:solidFill>
              </a:rPr>
              <a:t> </a:t>
            </a:r>
            <a:r>
              <a:rPr lang="en-US" altLang="zh-CN" sz="2000" dirty="0">
                <a:solidFill>
                  <a:prstClr val="black"/>
                </a:solidFill>
              </a:rPr>
              <a:t>a</a:t>
            </a:r>
            <a:r>
              <a:rPr lang="zh-CN" altLang="en-US" sz="2000" dirty="0">
                <a:solidFill>
                  <a:prstClr val="black"/>
                </a:solidFill>
              </a:rPr>
              <a:t> </a:t>
            </a:r>
            <a:r>
              <a:rPr lang="en-US" altLang="zh-CN" sz="2000" dirty="0">
                <a:solidFill>
                  <a:prstClr val="black"/>
                </a:solidFill>
              </a:rPr>
              <a:t>sentence in a large corpus,</a:t>
            </a:r>
            <a:r>
              <a:rPr lang="zh-CN" altLang="en-US" sz="2000" dirty="0">
                <a:solidFill>
                  <a:prstClr val="black"/>
                </a:solidFill>
              </a:rPr>
              <a:t> </a:t>
            </a:r>
            <a:r>
              <a:rPr lang="en-US" sz="2000" dirty="0">
                <a:solidFill>
                  <a:prstClr val="black"/>
                </a:solidFill>
              </a:rPr>
              <a:t>“President Blaise </a:t>
            </a:r>
            <a:r>
              <a:rPr lang="en-US" sz="2000" dirty="0" err="1">
                <a:solidFill>
                  <a:prstClr val="black"/>
                </a:solidFill>
              </a:rPr>
              <a:t>Compaor</a:t>
            </a:r>
            <a:r>
              <a:rPr lang="en-US" altLang="zh-CN" sz="2000" dirty="0" err="1">
                <a:solidFill>
                  <a:prstClr val="black"/>
                </a:solidFill>
                <a:ea typeface="Corbel" charset="0"/>
                <a:cs typeface="Corbel" charset="0"/>
              </a:rPr>
              <a:t>é</a:t>
            </a:r>
            <a:r>
              <a:rPr lang="en-US" sz="2000" dirty="0" err="1">
                <a:solidFill>
                  <a:prstClr val="black"/>
                </a:solidFill>
              </a:rPr>
              <a:t>’s</a:t>
            </a:r>
            <a:r>
              <a:rPr lang="en-US" sz="2000" dirty="0">
                <a:solidFill>
                  <a:prstClr val="black"/>
                </a:solidFill>
              </a:rPr>
              <a:t> government of </a:t>
            </a:r>
            <a:r>
              <a:rPr lang="en-US" sz="2000" b="1" dirty="0">
                <a:solidFill>
                  <a:prstClr val="black"/>
                </a:solidFill>
              </a:rPr>
              <a:t>Burkina Faso </a:t>
            </a:r>
            <a:r>
              <a:rPr lang="en-US" sz="2000" dirty="0">
                <a:solidFill>
                  <a:prstClr val="black"/>
                </a:solidFill>
              </a:rPr>
              <a:t>was founded</a:t>
            </a:r>
            <a:r>
              <a:rPr lang="mr-IN" sz="2000" dirty="0">
                <a:solidFill>
                  <a:prstClr val="black"/>
                </a:solidFill>
              </a:rPr>
              <a:t>…</a:t>
            </a:r>
            <a:r>
              <a:rPr lang="en-US" sz="2000" dirty="0">
                <a:solidFill>
                  <a:prstClr val="black"/>
                </a:solidFill>
              </a:rPr>
              <a:t>”,</a:t>
            </a:r>
            <a:r>
              <a:rPr lang="zh-CN" altLang="en-US" sz="2000" dirty="0">
                <a:solidFill>
                  <a:prstClr val="black"/>
                </a:solidFill>
              </a:rPr>
              <a:t> </a:t>
            </a:r>
            <a:r>
              <a:rPr lang="mr-IN" altLang="zh-CN" sz="2000" dirty="0">
                <a:solidFill>
                  <a:prstClr val="black"/>
                </a:solidFill>
              </a:rPr>
              <a:t>…</a:t>
            </a:r>
            <a:endParaRPr lang="en-US" sz="2000" dirty="0">
              <a:solidFill>
                <a:prstClr val="black"/>
              </a:solidFill>
            </a:endParaRPr>
          </a:p>
        </p:txBody>
      </p:sp>
      <p:pic>
        <p:nvPicPr>
          <p:cNvPr id="14" name="Picture 13">
            <a:extLst>
              <a:ext uri="{FF2B5EF4-FFF2-40B4-BE49-F238E27FC236}">
                <a16:creationId xmlns:a16="http://schemas.microsoft.com/office/drawing/2014/main" id="{291CA8A9-BC4B-B940-9303-3F0477476B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8908" y="3453988"/>
            <a:ext cx="1870262" cy="1984768"/>
          </a:xfrm>
          <a:prstGeom prst="rect">
            <a:avLst/>
          </a:prstGeom>
        </p:spPr>
      </p:pic>
      <p:sp>
        <p:nvSpPr>
          <p:cNvPr id="15" name="Rectangle 14">
            <a:extLst>
              <a:ext uri="{FF2B5EF4-FFF2-40B4-BE49-F238E27FC236}">
                <a16:creationId xmlns:a16="http://schemas.microsoft.com/office/drawing/2014/main" id="{40DCE46A-9907-D543-BC53-F0821C2F3592}"/>
              </a:ext>
            </a:extLst>
          </p:cNvPr>
          <p:cNvSpPr/>
          <p:nvPr/>
        </p:nvSpPr>
        <p:spPr>
          <a:xfrm>
            <a:off x="623861" y="4368987"/>
            <a:ext cx="2043639" cy="461665"/>
          </a:xfrm>
          <a:prstGeom prst="rect">
            <a:avLst/>
          </a:prstGeom>
        </p:spPr>
        <p:txBody>
          <a:bodyPr wrap="square">
            <a:spAutoFit/>
          </a:bodyPr>
          <a:lstStyle/>
          <a:p>
            <a:pPr defTabSz="457200"/>
            <a:r>
              <a:rPr lang="en-US" altLang="zh-CN" sz="2400" dirty="0">
                <a:solidFill>
                  <a:prstClr val="black"/>
                </a:solidFill>
              </a:rPr>
              <a:t>We may find:</a:t>
            </a:r>
            <a:endParaRPr lang="en-US" sz="2400" dirty="0">
              <a:solidFill>
                <a:prstClr val="black"/>
              </a:solidFill>
            </a:endParaRPr>
          </a:p>
        </p:txBody>
      </p:sp>
    </p:spTree>
    <p:extLst>
      <p:ext uri="{BB962C8B-B14F-4D97-AF65-F5344CB8AC3E}">
        <p14:creationId xmlns:p14="http://schemas.microsoft.com/office/powerpoint/2010/main" val="156135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Quality Phrase Mining from Massive</a:t>
            </a:r>
            <a:br>
              <a:rPr lang="en-US" altLang="zh-CN" dirty="0"/>
            </a:br>
            <a:r>
              <a:rPr lang="en-US" altLang="zh-CN" b="1" dirty="0"/>
              <a:t>Domain-Specific</a:t>
            </a:r>
            <a:r>
              <a:rPr lang="en-US" altLang="zh-CN" dirty="0"/>
              <a:t> Corpora</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a:t>
            </a:fld>
            <a:endParaRPr lang="en-US"/>
          </a:p>
        </p:txBody>
      </p:sp>
      <p:sp>
        <p:nvSpPr>
          <p:cNvPr id="8" name="TextBox 7"/>
          <p:cNvSpPr txBox="1"/>
          <p:nvPr/>
        </p:nvSpPr>
        <p:spPr>
          <a:xfrm>
            <a:off x="602662" y="3324060"/>
            <a:ext cx="1358607" cy="707886"/>
          </a:xfrm>
          <a:prstGeom prst="rect">
            <a:avLst/>
          </a:prstGeom>
          <a:noFill/>
        </p:spPr>
        <p:txBody>
          <a:bodyPr wrap="square" rtlCol="0">
            <a:spAutoFit/>
          </a:bodyPr>
          <a:lstStyle/>
          <a:p>
            <a:pPr algn="ctr"/>
            <a:r>
              <a:rPr lang="en-US" sz="2000" b="1" dirty="0">
                <a:latin typeface="Helvetica" charset="0"/>
                <a:ea typeface="Helvetica" charset="0"/>
                <a:cs typeface="Helvetica" charset="0"/>
              </a:rPr>
              <a:t>Scientific Papers</a:t>
            </a:r>
          </a:p>
        </p:txBody>
      </p:sp>
      <p:sp>
        <p:nvSpPr>
          <p:cNvPr id="11" name="TextBox 10"/>
          <p:cNvSpPr txBox="1"/>
          <p:nvPr/>
        </p:nvSpPr>
        <p:spPr>
          <a:xfrm>
            <a:off x="6673014" y="3324060"/>
            <a:ext cx="1251627" cy="707886"/>
          </a:xfrm>
          <a:prstGeom prst="rect">
            <a:avLst/>
          </a:prstGeom>
          <a:noFill/>
        </p:spPr>
        <p:txBody>
          <a:bodyPr wrap="square" rtlCol="0">
            <a:spAutoFit/>
          </a:bodyPr>
          <a:lstStyle/>
          <a:p>
            <a:pPr algn="ctr"/>
            <a:r>
              <a:rPr lang="en-US" sz="2000" b="1" dirty="0">
                <a:latin typeface="Helvetica" charset="0"/>
                <a:ea typeface="Helvetica" charset="0"/>
                <a:cs typeface="Helvetica" charset="0"/>
              </a:rPr>
              <a:t>News</a:t>
            </a:r>
          </a:p>
          <a:p>
            <a:pPr algn="ctr"/>
            <a:r>
              <a:rPr lang="en-US" sz="2000" b="1" dirty="0">
                <a:latin typeface="Helvetica" charset="0"/>
                <a:ea typeface="Helvetica" charset="0"/>
                <a:cs typeface="Helvetica" charset="0"/>
              </a:rPr>
              <a:t>Articles</a:t>
            </a:r>
          </a:p>
        </p:txBody>
      </p:sp>
      <p:graphicFrame>
        <p:nvGraphicFramePr>
          <p:cNvPr id="12" name="表格 1"/>
          <p:cNvGraphicFramePr>
            <a:graphicFrameLocks noGrp="1"/>
          </p:cNvGraphicFramePr>
          <p:nvPr/>
        </p:nvGraphicFramePr>
        <p:xfrm>
          <a:off x="9084044" y="3073862"/>
          <a:ext cx="2438824" cy="2326442"/>
        </p:xfrm>
        <a:graphic>
          <a:graphicData uri="http://schemas.openxmlformats.org/drawingml/2006/table">
            <a:tbl>
              <a:tblPr firstRow="1" bandRow="1">
                <a:tableStyleId>{2D5ABB26-0587-4C30-8999-92F81FD0307C}</a:tableStyleId>
              </a:tblPr>
              <a:tblGrid>
                <a:gridCol w="2438824">
                  <a:extLst>
                    <a:ext uri="{9D8B030D-6E8A-4147-A177-3AD203B41FA5}">
                      <a16:colId xmlns:a16="http://schemas.microsoft.com/office/drawing/2014/main" val="20000"/>
                    </a:ext>
                  </a:extLst>
                </a:gridCol>
              </a:tblGrid>
              <a:tr h="460527">
                <a:tc>
                  <a:txBody>
                    <a:bodyPr/>
                    <a:lstStyle/>
                    <a:p>
                      <a:pPr algn="ctr"/>
                      <a:r>
                        <a:rPr lang="en-US" sz="2000" b="1" kern="1200" dirty="0">
                          <a:solidFill>
                            <a:schemeClr val="tx1"/>
                          </a:solidFill>
                          <a:latin typeface="Helvetica" charset="0"/>
                          <a:ea typeface="Helvetica" charset="0"/>
                          <a:cs typeface="Helvetica" charset="0"/>
                        </a:rPr>
                        <a:t>Expected</a:t>
                      </a:r>
                      <a:r>
                        <a:rPr lang="en-US" sz="2000" b="1" kern="1200" baseline="0" dirty="0">
                          <a:solidFill>
                            <a:schemeClr val="tx1"/>
                          </a:solidFill>
                          <a:latin typeface="Helvetica" charset="0"/>
                          <a:ea typeface="Helvetica" charset="0"/>
                          <a:cs typeface="Helvetica" charset="0"/>
                        </a:rPr>
                        <a:t> Results</a:t>
                      </a:r>
                      <a:endParaRPr lang="en-US" sz="2000" b="1" kern="1200" dirty="0">
                        <a:solidFill>
                          <a:schemeClr val="tx1"/>
                        </a:solidFill>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US President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Anderson Cooper</a:t>
                      </a:r>
                    </a:p>
                    <a:p>
                      <a:r>
                        <a:rPr lang="en-US" sz="1600" b="0" i="0" kern="1200" dirty="0">
                          <a:solidFill>
                            <a:schemeClr val="tx1"/>
                          </a:solidFill>
                          <a:effectLst/>
                          <a:latin typeface="Helvetica" charset="0"/>
                          <a:ea typeface="Helvetica" charset="0"/>
                          <a:cs typeface="Helvetica" charset="0"/>
                        </a:rPr>
                        <a:t>Barack</a:t>
                      </a:r>
                      <a:r>
                        <a:rPr lang="en-US" sz="1600" b="0" i="0" kern="1200" baseline="0" dirty="0">
                          <a:solidFill>
                            <a:schemeClr val="tx1"/>
                          </a:solidFill>
                          <a:effectLst/>
                          <a:latin typeface="Helvetica" charset="0"/>
                          <a:ea typeface="Helvetica" charset="0"/>
                          <a:cs typeface="Helvetica" charset="0"/>
                        </a:rPr>
                        <a:t> </a:t>
                      </a:r>
                      <a:r>
                        <a:rPr lang="en-US" sz="1600" b="0" i="0" kern="1200" dirty="0">
                          <a:solidFill>
                            <a:schemeClr val="tx1"/>
                          </a:solidFill>
                          <a:effectLst/>
                          <a:latin typeface="Helvetica" charset="0"/>
                          <a:ea typeface="Helvetica" charset="0"/>
                          <a:cs typeface="Helvetica" charset="0"/>
                        </a:rPr>
                        <a:t>Obama</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Obama</a:t>
                      </a:r>
                      <a:r>
                        <a:rPr lang="en-US" sz="1600" b="0" i="0" kern="1200" baseline="0" dirty="0">
                          <a:solidFill>
                            <a:schemeClr val="tx1"/>
                          </a:solidFill>
                          <a:effectLst/>
                          <a:latin typeface="Helvetica" charset="0"/>
                          <a:ea typeface="Helvetica" charset="0"/>
                          <a:cs typeface="Helvetica" charset="0"/>
                        </a:rPr>
                        <a:t> </a:t>
                      </a:r>
                      <a:r>
                        <a:rPr lang="en-US" sz="1600" b="0" i="0" kern="1200" dirty="0">
                          <a:solidFill>
                            <a:schemeClr val="tx1"/>
                          </a:solidFill>
                          <a:effectLst/>
                          <a:latin typeface="Helvetica" charset="0"/>
                          <a:ea typeface="Helvetica" charset="0"/>
                          <a:cs typeface="Helvetica" charset="0"/>
                        </a:rPr>
                        <a:t>administration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13" name="表格 1"/>
          <p:cNvGraphicFramePr>
            <a:graphicFrameLocks noGrp="1"/>
          </p:cNvGraphicFramePr>
          <p:nvPr/>
        </p:nvGraphicFramePr>
        <p:xfrm>
          <a:off x="3097543" y="3073862"/>
          <a:ext cx="2441852" cy="2326442"/>
        </p:xfrm>
        <a:graphic>
          <a:graphicData uri="http://schemas.openxmlformats.org/drawingml/2006/table">
            <a:tbl>
              <a:tblPr firstRow="1" bandRow="1">
                <a:tableStyleId>{2D5ABB26-0587-4C30-8999-92F81FD0307C}</a:tableStyleId>
              </a:tblPr>
              <a:tblGrid>
                <a:gridCol w="2441852">
                  <a:extLst>
                    <a:ext uri="{9D8B030D-6E8A-4147-A177-3AD203B41FA5}">
                      <a16:colId xmlns:a16="http://schemas.microsoft.com/office/drawing/2014/main" val="20000"/>
                    </a:ext>
                  </a:extLst>
                </a:gridCol>
              </a:tblGrid>
              <a:tr h="460527">
                <a:tc>
                  <a:txBody>
                    <a:bodyPr/>
                    <a:lstStyle/>
                    <a:p>
                      <a:pPr algn="ctr"/>
                      <a:r>
                        <a:rPr lang="en-US" sz="2000" b="1" dirty="0">
                          <a:latin typeface="Helvetica" charset="0"/>
                          <a:ea typeface="Helvetica" charset="0"/>
                          <a:cs typeface="Helvetica" charset="0"/>
                        </a:rPr>
                        <a:t>Expected</a:t>
                      </a:r>
                      <a:r>
                        <a:rPr lang="en-US" sz="2000" b="1" baseline="0" dirty="0">
                          <a:latin typeface="Helvetica" charset="0"/>
                          <a:ea typeface="Helvetica" charset="0"/>
                          <a:cs typeface="Helvetica" charset="0"/>
                        </a:rPr>
                        <a:t> Results</a:t>
                      </a:r>
                      <a:endParaRPr lang="en-US" sz="2000" b="1"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865915">
                <a:tc>
                  <a:txBody>
                    <a:bodyPr/>
                    <a:lstStyle/>
                    <a:p>
                      <a:r>
                        <a:rPr lang="is-IS" sz="1600" b="0" i="0" kern="1200" dirty="0">
                          <a:solidFill>
                            <a:schemeClr val="tx1"/>
                          </a:solidFill>
                          <a:effectLst/>
                          <a:latin typeface="Helvetica" charset="0"/>
                          <a:ea typeface="Helvetica" charset="0"/>
                          <a:cs typeface="Helvetica" charset="0"/>
                        </a:rPr>
                        <a:t>…</a:t>
                      </a:r>
                      <a:endParaRPr lang="en-US" sz="1600" b="0" i="0" kern="1200" dirty="0">
                        <a:solidFill>
                          <a:schemeClr val="tx1"/>
                        </a:solidFill>
                        <a:effectLst/>
                        <a:latin typeface="Helvetica" charset="0"/>
                        <a:ea typeface="Helvetica" charset="0"/>
                        <a:cs typeface="Helvetica" charset="0"/>
                      </a:endParaRPr>
                    </a:p>
                    <a:p>
                      <a:r>
                        <a:rPr lang="en-US" sz="1600" b="0" i="0" kern="1200" dirty="0">
                          <a:solidFill>
                            <a:schemeClr val="tx1"/>
                          </a:solidFill>
                          <a:effectLst/>
                          <a:latin typeface="Helvetica" charset="0"/>
                          <a:ea typeface="Helvetica" charset="0"/>
                          <a:cs typeface="Helvetica" charset="0"/>
                        </a:rPr>
                        <a:t>data</a:t>
                      </a:r>
                      <a:r>
                        <a:rPr lang="en-US" sz="1600" b="0" i="0" kern="1200" baseline="0" dirty="0">
                          <a:solidFill>
                            <a:schemeClr val="tx1"/>
                          </a:solidFill>
                          <a:effectLst/>
                          <a:latin typeface="Helvetica" charset="0"/>
                          <a:ea typeface="Helvetica" charset="0"/>
                          <a:cs typeface="Helvetica" charset="0"/>
                        </a:rPr>
                        <a:t> mining</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machine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information retrieval</a:t>
                      </a:r>
                    </a:p>
                    <a:p>
                      <a:r>
                        <a:rPr lang="is-IS" sz="1600" b="0" i="0" kern="1200" dirty="0">
                          <a:solidFill>
                            <a:schemeClr val="tx1"/>
                          </a:solidFill>
                          <a:effectLst/>
                          <a:latin typeface="Helvetica" charset="0"/>
                          <a:ea typeface="Helvetica" charset="0"/>
                          <a:cs typeface="Helvetica" charset="0"/>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effectLst/>
                          <a:latin typeface="Helvetica" charset="0"/>
                          <a:ea typeface="Helvetica" charset="0"/>
                          <a:cs typeface="Helvetica" charset="0"/>
                        </a:rPr>
                        <a:t>support</a:t>
                      </a:r>
                      <a:r>
                        <a:rPr lang="en-US" sz="1600" b="0" i="0" kern="1200" baseline="0" dirty="0">
                          <a:solidFill>
                            <a:schemeClr val="tx1"/>
                          </a:solidFill>
                          <a:effectLst/>
                          <a:latin typeface="Helvetica" charset="0"/>
                          <a:ea typeface="Helvetica" charset="0"/>
                          <a:cs typeface="Helvetica" charset="0"/>
                        </a:rPr>
                        <a:t> vector machine</a:t>
                      </a:r>
                      <a:endParaRPr lang="en-US" sz="1600" b="0" i="0" kern="1200" dirty="0">
                        <a:solidFill>
                          <a:schemeClr val="tx1"/>
                        </a:solidFill>
                        <a:effectLst/>
                        <a:latin typeface="Helvetica" charset="0"/>
                        <a:ea typeface="Helvetica" charset="0"/>
                        <a:cs typeface="Helvetica"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is-IS" altLang="zh-CN" sz="1600" b="0" i="0" kern="1200" baseline="0" dirty="0">
                          <a:solidFill>
                            <a:schemeClr val="tx1"/>
                          </a:solidFill>
                          <a:effectLst/>
                          <a:latin typeface="Helvetica" charset="0"/>
                          <a:ea typeface="Helvetica" charset="0"/>
                          <a:cs typeface="Helvetica" charset="0"/>
                        </a:rPr>
                        <a:t>…</a:t>
                      </a:r>
                      <a:endParaRPr lang="zh-CN" altLang="en-US" sz="1600" dirty="0">
                        <a:latin typeface="Helvetica" charset="0"/>
                        <a:ea typeface="Helvetica" charset="0"/>
                        <a:cs typeface="Helvetica"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4" name="右箭头 9"/>
          <p:cNvSpPr/>
          <p:nvPr/>
        </p:nvSpPr>
        <p:spPr>
          <a:xfrm>
            <a:off x="8218383" y="4020765"/>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15" name="右箭头 9"/>
          <p:cNvSpPr/>
          <p:nvPr/>
        </p:nvSpPr>
        <p:spPr>
          <a:xfrm>
            <a:off x="2181437" y="3989478"/>
            <a:ext cx="577436" cy="495211"/>
          </a:xfrm>
          <a:prstGeom prst="rightArrow">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elvetica" charset="0"/>
              <a:ea typeface="Helvetica" charset="0"/>
              <a:cs typeface="Helvetica" charset="0"/>
            </a:endParaRPr>
          </a:p>
        </p:txBody>
      </p:sp>
      <p:sp>
        <p:nvSpPr>
          <p:cNvPr id="16" name="内容占位符 2"/>
          <p:cNvSpPr txBox="1">
            <a:spLocks/>
          </p:cNvSpPr>
          <p:nvPr/>
        </p:nvSpPr>
        <p:spPr>
          <a:xfrm>
            <a:off x="838201" y="1763034"/>
            <a:ext cx="10265228" cy="5094966"/>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Quality phrase mining seeks to extract a </a:t>
            </a:r>
            <a:r>
              <a:rPr lang="en-US" altLang="zh-CN" sz="2400" b="1" dirty="0">
                <a:latin typeface="Helvetica" charset="0"/>
                <a:ea typeface="Helvetica" charset="0"/>
                <a:cs typeface="Helvetica" charset="0"/>
              </a:rPr>
              <a:t>ranked list </a:t>
            </a:r>
            <a:r>
              <a:rPr lang="en-US" altLang="zh-CN" sz="2400" dirty="0">
                <a:latin typeface="Helvetica" charset="0"/>
                <a:ea typeface="Helvetica" charset="0"/>
                <a:cs typeface="Helvetica" charset="0"/>
              </a:rPr>
              <a:t>of phrases with decreasing quality from a </a:t>
            </a:r>
            <a:r>
              <a:rPr lang="en-US" altLang="zh-CN" sz="2400" b="1" dirty="0">
                <a:latin typeface="Helvetica" charset="0"/>
                <a:ea typeface="Helvetica" charset="0"/>
                <a:cs typeface="Helvetica" charset="0"/>
              </a:rPr>
              <a:t>large collection of documents</a:t>
            </a:r>
            <a:endParaRPr lang="en-US" altLang="zh-CN" sz="2400" dirty="0">
              <a:latin typeface="Helvetica" charset="0"/>
              <a:ea typeface="Helvetica" charset="0"/>
              <a:cs typeface="Helvetica" charset="0"/>
            </a:endParaRPr>
          </a:p>
          <a:p>
            <a:r>
              <a:rPr lang="en-US" altLang="zh-CN" sz="2400" dirty="0">
                <a:latin typeface="Helvetica" charset="0"/>
                <a:ea typeface="Helvetica" charset="0"/>
                <a:cs typeface="Helvetica" charset="0"/>
              </a:rPr>
              <a:t>Examples:</a:t>
            </a: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endParaRPr lang="en-US" altLang="zh-CN" sz="2400" dirty="0">
              <a:latin typeface="Helvetica" charset="0"/>
              <a:ea typeface="Helvetica" charset="0"/>
              <a:cs typeface="Helvetica" charset="0"/>
            </a:endParaRPr>
          </a:p>
          <a:p>
            <a:r>
              <a:rPr lang="en-US" altLang="zh-CN" sz="2400" dirty="0">
                <a:latin typeface="Helvetica" charset="0"/>
                <a:ea typeface="Helvetica" charset="0"/>
                <a:cs typeface="Helvetica" charset="0"/>
              </a:rPr>
              <a:t>Existing NLP-based methods (e.g., noun phrase chunking, parsing) rely on </a:t>
            </a:r>
            <a:r>
              <a:rPr lang="en-US" altLang="zh-CN" sz="2400" b="1" i="1" dirty="0">
                <a:solidFill>
                  <a:srgbClr val="FF0000"/>
                </a:solidFill>
                <a:latin typeface="Helvetica" charset="0"/>
                <a:ea typeface="Helvetica" charset="0"/>
                <a:cs typeface="Helvetica" charset="0"/>
              </a:rPr>
              <a:t>extensive annotations from domain experts</a:t>
            </a:r>
          </a:p>
        </p:txBody>
      </p:sp>
      <p:pic>
        <p:nvPicPr>
          <p:cNvPr id="17" name="Picture 16"/>
          <p:cNvPicPr>
            <a:picLocks noChangeAspect="1"/>
          </p:cNvPicPr>
          <p:nvPr/>
        </p:nvPicPr>
        <p:blipFill rotWithShape="1">
          <a:blip r:embed="rId3">
            <a:grayscl/>
            <a:alphaModFix/>
          </a:blip>
          <a:srcRect l="30225" t="44797" r="38504" b="12623"/>
          <a:stretch/>
        </p:blipFill>
        <p:spPr>
          <a:xfrm>
            <a:off x="602662" y="4237083"/>
            <a:ext cx="1358607" cy="1097280"/>
          </a:xfrm>
          <a:prstGeom prst="rect">
            <a:avLst/>
          </a:prstGeom>
        </p:spPr>
      </p:pic>
      <p:pic>
        <p:nvPicPr>
          <p:cNvPr id="18" name="Picture 17"/>
          <p:cNvPicPr>
            <a:picLocks noChangeAspect="1"/>
          </p:cNvPicPr>
          <p:nvPr/>
        </p:nvPicPr>
        <p:blipFill rotWithShape="1">
          <a:blip r:embed="rId3">
            <a:grayscl/>
            <a:alphaModFix/>
          </a:blip>
          <a:srcRect l="30225" t="44797" r="38504" b="12623"/>
          <a:stretch/>
        </p:blipFill>
        <p:spPr>
          <a:xfrm>
            <a:off x="6613484" y="4237083"/>
            <a:ext cx="1358607" cy="1097280"/>
          </a:xfrm>
          <a:prstGeom prst="rect">
            <a:avLst/>
          </a:prstGeom>
        </p:spPr>
      </p:pic>
    </p:spTree>
    <p:extLst>
      <p:ext uri="{BB962C8B-B14F-4D97-AF65-F5344CB8AC3E}">
        <p14:creationId xmlns:p14="http://schemas.microsoft.com/office/powerpoint/2010/main" val="4208524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MetaPAD</a:t>
            </a:r>
            <a:r>
              <a:rPr lang="en-US" dirty="0"/>
              <a:t>: Meta Pattern-driven Attribute Discovery from Massive Text Corpora</a:t>
            </a:r>
          </a:p>
        </p:txBody>
      </p:sp>
      <p:sp>
        <p:nvSpPr>
          <p:cNvPr id="4" name="Slide Number Placeholder 3"/>
          <p:cNvSpPr>
            <a:spLocks noGrp="1"/>
          </p:cNvSpPr>
          <p:nvPr>
            <p:ph type="sldNum" sz="quarter" idx="12"/>
          </p:nvPr>
        </p:nvSpPr>
        <p:spPr/>
        <p:txBody>
          <a:bodyPr/>
          <a:lstStyle/>
          <a:p>
            <a:fld id="{5F56DFE6-1268-BF4E-85E8-8E7123343B70}" type="slidenum">
              <a:rPr lang="en-US" smtClean="0"/>
              <a:t>50</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endParaRPr lang="en-US" altLang="zh-CN" dirty="0"/>
          </a:p>
          <a:p>
            <a:endParaRPr lang="en-US" altLang="zh-CN" dirty="0"/>
          </a:p>
          <a:p>
            <a:endParaRPr lang="en-US" altLang="zh-CN" dirty="0"/>
          </a:p>
          <a:p>
            <a:endParaRPr lang="en-US" altLang="zh-CN" dirty="0"/>
          </a:p>
          <a:p>
            <a:r>
              <a:rPr lang="en-US" altLang="zh-CN" dirty="0"/>
              <a:t>Attribute</a:t>
            </a:r>
            <a:r>
              <a:rPr lang="zh-CN" altLang="en-US" dirty="0"/>
              <a:t> </a:t>
            </a:r>
            <a:r>
              <a:rPr lang="en-US" altLang="zh-CN" dirty="0"/>
              <a:t>Discovery: Two tasks</a:t>
            </a:r>
          </a:p>
        </p:txBody>
      </p:sp>
      <p:sp>
        <p:nvSpPr>
          <p:cNvPr id="5" name="Content Placeholder 2">
            <a:extLst>
              <a:ext uri="{FF2B5EF4-FFF2-40B4-BE49-F238E27FC236}">
                <a16:creationId xmlns:a16="http://schemas.microsoft.com/office/drawing/2014/main" id="{640E9017-D479-9B43-AE8A-6E7AB0DB3465}"/>
              </a:ext>
            </a:extLst>
          </p:cNvPr>
          <p:cNvSpPr txBox="1">
            <a:spLocks/>
          </p:cNvSpPr>
          <p:nvPr/>
        </p:nvSpPr>
        <p:spPr>
          <a:xfrm>
            <a:off x="6589184" y="4557563"/>
            <a:ext cx="5139207" cy="1611522"/>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zh-CN" sz="2000" dirty="0"/>
              <a:t>Task</a:t>
            </a:r>
            <a:r>
              <a:rPr lang="zh-CN" altLang="en-US" sz="2000" dirty="0"/>
              <a:t> </a:t>
            </a:r>
            <a:r>
              <a:rPr lang="en-US" altLang="zh-CN" sz="2000" dirty="0"/>
              <a:t>2:</a:t>
            </a:r>
            <a:r>
              <a:rPr lang="zh-CN" altLang="en-US" sz="2000" dirty="0"/>
              <a:t> </a:t>
            </a:r>
            <a:r>
              <a:rPr lang="en-US" sz="2000" dirty="0"/>
              <a:t>⟨entity type, attribute name⟩</a:t>
            </a:r>
            <a:endParaRPr lang="zh-CN" altLang="en-US" sz="2000" dirty="0"/>
          </a:p>
          <a:p>
            <a:pPr marL="0" indent="0">
              <a:buNone/>
            </a:pPr>
            <a:r>
              <a:rPr lang="zh-CN" altLang="en-US" sz="2000" dirty="0"/>
              <a:t>	</a:t>
            </a:r>
            <a:r>
              <a:rPr lang="en-US" sz="2000" dirty="0"/>
              <a:t>⟨</a:t>
            </a:r>
            <a:r>
              <a:rPr lang="en-US" altLang="zh-CN" sz="2000" dirty="0"/>
              <a:t>$COUNTRY,</a:t>
            </a:r>
            <a:r>
              <a:rPr lang="en-US" sz="2000" dirty="0"/>
              <a:t> president⟩</a:t>
            </a:r>
            <a:endParaRPr lang="zh-CN" altLang="en-US" sz="2000" dirty="0"/>
          </a:p>
          <a:p>
            <a:pPr marL="0" indent="0">
              <a:buNone/>
            </a:pPr>
            <a:r>
              <a:rPr lang="zh-CN" altLang="en-US" sz="2000" dirty="0"/>
              <a:t>	</a:t>
            </a:r>
            <a:r>
              <a:rPr lang="en-US" sz="2000" dirty="0"/>
              <a:t>⟨</a:t>
            </a:r>
            <a:r>
              <a:rPr lang="en-US" altLang="zh-CN" sz="2000" dirty="0"/>
              <a:t>$COUNTRY,</a:t>
            </a:r>
            <a:r>
              <a:rPr lang="en-US" sz="2000" dirty="0"/>
              <a:t> </a:t>
            </a:r>
            <a:r>
              <a:rPr lang="en-US" altLang="zh-CN" sz="2000" dirty="0"/>
              <a:t>population</a:t>
            </a:r>
            <a:r>
              <a:rPr lang="en-US" sz="2000" dirty="0"/>
              <a:t>⟩</a:t>
            </a:r>
            <a:endParaRPr lang="zh-CN" altLang="en-US" sz="2000" dirty="0"/>
          </a:p>
          <a:p>
            <a:pPr marL="0" indent="0">
              <a:buNone/>
            </a:pPr>
            <a:r>
              <a:rPr lang="zh-CN" altLang="en-US" sz="2000" dirty="0"/>
              <a:t>	</a:t>
            </a:r>
            <a:r>
              <a:rPr lang="en-US" sz="2000" dirty="0"/>
              <a:t>⟨</a:t>
            </a:r>
            <a:r>
              <a:rPr lang="en-US" altLang="zh-CN" sz="2000" dirty="0"/>
              <a:t>$PERSON,</a:t>
            </a:r>
            <a:r>
              <a:rPr lang="en-US" sz="2000" dirty="0"/>
              <a:t> </a:t>
            </a:r>
            <a:r>
              <a:rPr lang="en-US" altLang="zh-CN" sz="2000" dirty="0"/>
              <a:t>age</a:t>
            </a:r>
            <a:r>
              <a:rPr lang="en-US" sz="2000" dirty="0"/>
              <a:t>⟩</a:t>
            </a:r>
          </a:p>
        </p:txBody>
      </p:sp>
      <p:sp>
        <p:nvSpPr>
          <p:cNvPr id="6" name="Content Placeholder 2">
            <a:extLst>
              <a:ext uri="{FF2B5EF4-FFF2-40B4-BE49-F238E27FC236}">
                <a16:creationId xmlns:a16="http://schemas.microsoft.com/office/drawing/2014/main" id="{D2C5904A-84CF-4344-AC62-99B361E5F00E}"/>
              </a:ext>
            </a:extLst>
          </p:cNvPr>
          <p:cNvSpPr txBox="1">
            <a:spLocks/>
          </p:cNvSpPr>
          <p:nvPr/>
        </p:nvSpPr>
        <p:spPr>
          <a:xfrm>
            <a:off x="762793" y="4584288"/>
            <a:ext cx="5710435" cy="1561307"/>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pPr marL="0" indent="0">
              <a:buNone/>
            </a:pPr>
            <a:r>
              <a:rPr lang="en-US" altLang="zh-CN" sz="2000" dirty="0"/>
              <a:t>Task</a:t>
            </a:r>
            <a:r>
              <a:rPr lang="zh-CN" altLang="en-US" sz="2000" dirty="0"/>
              <a:t> </a:t>
            </a:r>
            <a:r>
              <a:rPr lang="en-US" altLang="zh-CN" sz="2000" dirty="0"/>
              <a:t>1:</a:t>
            </a:r>
            <a:r>
              <a:rPr lang="zh-CN" altLang="en-US" sz="2000" dirty="0"/>
              <a:t> </a:t>
            </a:r>
            <a:r>
              <a:rPr lang="en-US" sz="2000" dirty="0"/>
              <a:t>⟨entity, attribute name, attribute value⟩</a:t>
            </a:r>
            <a:endParaRPr lang="zh-CN" altLang="en-US" sz="2000" dirty="0"/>
          </a:p>
          <a:p>
            <a:pPr marL="0" indent="0">
              <a:buNone/>
            </a:pPr>
            <a:r>
              <a:rPr lang="zh-CN" altLang="en-US" sz="2000" dirty="0"/>
              <a:t>	</a:t>
            </a:r>
            <a:r>
              <a:rPr lang="en-US" sz="2000" dirty="0"/>
              <a:t>⟨Burkina Faso, president, Blaise </a:t>
            </a:r>
            <a:r>
              <a:rPr lang="en-US" sz="2000" dirty="0" err="1"/>
              <a:t>Compaor</a:t>
            </a:r>
            <a:r>
              <a:rPr lang="en-US" altLang="zh-CN" sz="2000" dirty="0" err="1">
                <a:ea typeface="Corbel" charset="0"/>
                <a:cs typeface="Corbel" charset="0"/>
              </a:rPr>
              <a:t>é</a:t>
            </a:r>
            <a:r>
              <a:rPr lang="en-US" sz="2000" dirty="0"/>
              <a:t>⟩</a:t>
            </a:r>
            <a:endParaRPr lang="zh-CN" altLang="en-US" sz="2000" dirty="0"/>
          </a:p>
          <a:p>
            <a:pPr marL="0" indent="0">
              <a:buNone/>
            </a:pPr>
            <a:r>
              <a:rPr lang="zh-CN" altLang="en-US" sz="2000" dirty="0"/>
              <a:t>	</a:t>
            </a:r>
            <a:r>
              <a:rPr lang="en-US" sz="2000" dirty="0"/>
              <a:t>⟨Burkina Faso, </a:t>
            </a:r>
            <a:r>
              <a:rPr lang="en-US" altLang="zh-CN" sz="2000" dirty="0"/>
              <a:t>population</a:t>
            </a:r>
            <a:r>
              <a:rPr lang="en-US" sz="2000" dirty="0"/>
              <a:t>, </a:t>
            </a:r>
            <a:r>
              <a:rPr lang="en-US" altLang="zh-CN" sz="2000" dirty="0"/>
              <a:t>17</a:t>
            </a:r>
            <a:r>
              <a:rPr lang="zh-CN" altLang="en-US" sz="2000" dirty="0"/>
              <a:t> </a:t>
            </a:r>
            <a:r>
              <a:rPr lang="en-US" altLang="zh-CN" sz="2000" dirty="0"/>
              <a:t>million</a:t>
            </a:r>
            <a:r>
              <a:rPr lang="en-US" sz="2000" dirty="0"/>
              <a:t>⟩</a:t>
            </a:r>
            <a:endParaRPr lang="zh-CN" altLang="en-US" sz="2000" dirty="0"/>
          </a:p>
          <a:p>
            <a:pPr marL="0" indent="0">
              <a:buNone/>
            </a:pPr>
            <a:r>
              <a:rPr lang="zh-CN" altLang="en-US" sz="2000" dirty="0"/>
              <a:t>	</a:t>
            </a:r>
            <a:r>
              <a:rPr lang="en-US" sz="2000" dirty="0"/>
              <a:t>⟨Blaise </a:t>
            </a:r>
            <a:r>
              <a:rPr lang="en-US" sz="2000" dirty="0" err="1"/>
              <a:t>Compaor</a:t>
            </a:r>
            <a:r>
              <a:rPr lang="en-US" altLang="zh-CN" sz="2000" dirty="0" err="1">
                <a:ea typeface="Corbel" charset="0"/>
                <a:cs typeface="Corbel" charset="0"/>
              </a:rPr>
              <a:t>é</a:t>
            </a:r>
            <a:r>
              <a:rPr lang="en-US" sz="2000" dirty="0"/>
              <a:t>, </a:t>
            </a:r>
            <a:r>
              <a:rPr lang="en-US" altLang="zh-CN" sz="2000" dirty="0"/>
              <a:t>age</a:t>
            </a:r>
            <a:r>
              <a:rPr lang="en-US" sz="2000" dirty="0"/>
              <a:t>, </a:t>
            </a:r>
            <a:r>
              <a:rPr lang="en-US" altLang="zh-CN" sz="2000" dirty="0"/>
              <a:t>65</a:t>
            </a:r>
            <a:r>
              <a:rPr lang="en-US" sz="2000" dirty="0"/>
              <a:t>⟩</a:t>
            </a:r>
            <a:endParaRPr lang="zh-CN" altLang="en-US" sz="2000" dirty="0"/>
          </a:p>
        </p:txBody>
      </p:sp>
      <p:sp>
        <p:nvSpPr>
          <p:cNvPr id="8" name="Rectangle 7">
            <a:extLst>
              <a:ext uri="{FF2B5EF4-FFF2-40B4-BE49-F238E27FC236}">
                <a16:creationId xmlns:a16="http://schemas.microsoft.com/office/drawing/2014/main" id="{ED97508D-A0F1-F447-A333-588C208EF686}"/>
              </a:ext>
            </a:extLst>
          </p:cNvPr>
          <p:cNvSpPr/>
          <p:nvPr/>
        </p:nvSpPr>
        <p:spPr>
          <a:xfrm>
            <a:off x="2382572" y="6145595"/>
            <a:ext cx="1906291" cy="461665"/>
          </a:xfrm>
          <a:prstGeom prst="rect">
            <a:avLst/>
          </a:prstGeom>
          <a:solidFill>
            <a:srgbClr val="92D050"/>
          </a:solidFill>
        </p:spPr>
        <p:txBody>
          <a:bodyPr wrap="none">
            <a:spAutoFit/>
          </a:bodyPr>
          <a:lstStyle/>
          <a:p>
            <a:pPr defTabSz="457200"/>
            <a:r>
              <a:rPr lang="en-US" sz="2400" i="1" dirty="0">
                <a:solidFill>
                  <a:srgbClr val="FF0000"/>
                </a:solidFill>
              </a:rPr>
              <a:t>Instance-level</a:t>
            </a:r>
          </a:p>
        </p:txBody>
      </p:sp>
      <p:sp>
        <p:nvSpPr>
          <p:cNvPr id="9" name="Rectangle 8">
            <a:extLst>
              <a:ext uri="{FF2B5EF4-FFF2-40B4-BE49-F238E27FC236}">
                <a16:creationId xmlns:a16="http://schemas.microsoft.com/office/drawing/2014/main" id="{7D5B94C5-C7B8-7048-A43A-290D8C5E1ECF}"/>
              </a:ext>
            </a:extLst>
          </p:cNvPr>
          <p:cNvSpPr/>
          <p:nvPr/>
        </p:nvSpPr>
        <p:spPr>
          <a:xfrm>
            <a:off x="8138274" y="6087508"/>
            <a:ext cx="1443857" cy="461665"/>
          </a:xfrm>
          <a:prstGeom prst="rect">
            <a:avLst/>
          </a:prstGeom>
          <a:solidFill>
            <a:srgbClr val="92D050"/>
          </a:solidFill>
        </p:spPr>
        <p:txBody>
          <a:bodyPr wrap="none">
            <a:spAutoFit/>
          </a:bodyPr>
          <a:lstStyle/>
          <a:p>
            <a:pPr defTabSz="457200"/>
            <a:r>
              <a:rPr lang="en-US" sz="2400" i="1" dirty="0">
                <a:solidFill>
                  <a:srgbClr val="FF0000"/>
                </a:solidFill>
              </a:rPr>
              <a:t>Type-level</a:t>
            </a:r>
          </a:p>
        </p:txBody>
      </p:sp>
      <p:grpSp>
        <p:nvGrpSpPr>
          <p:cNvPr id="10" name="Group 9">
            <a:extLst>
              <a:ext uri="{FF2B5EF4-FFF2-40B4-BE49-F238E27FC236}">
                <a16:creationId xmlns:a16="http://schemas.microsoft.com/office/drawing/2014/main" id="{0298FA9C-E532-DB46-8640-DA49F689D58B}"/>
              </a:ext>
            </a:extLst>
          </p:cNvPr>
          <p:cNvGrpSpPr/>
          <p:nvPr/>
        </p:nvGrpSpPr>
        <p:grpSpPr>
          <a:xfrm>
            <a:off x="2472851" y="2156925"/>
            <a:ext cx="6685936" cy="980984"/>
            <a:chOff x="3566503" y="3705580"/>
            <a:chExt cx="6685936" cy="980984"/>
          </a:xfrm>
        </p:grpSpPr>
        <p:sp>
          <p:nvSpPr>
            <p:cNvPr id="11" name="Rounded Rectangle 10">
              <a:extLst>
                <a:ext uri="{FF2B5EF4-FFF2-40B4-BE49-F238E27FC236}">
                  <a16:creationId xmlns:a16="http://schemas.microsoft.com/office/drawing/2014/main" id="{57BDBA7E-2EC7-8745-A65F-A640A8595F78}"/>
                </a:ext>
              </a:extLst>
            </p:cNvPr>
            <p:cNvSpPr/>
            <p:nvPr/>
          </p:nvSpPr>
          <p:spPr>
            <a:xfrm>
              <a:off x="7634931" y="3822570"/>
              <a:ext cx="2617508" cy="424697"/>
            </a:xfrm>
            <a:prstGeom prst="roundRect">
              <a:avLst>
                <a:gd name="adj" fmla="val 5000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1F497D"/>
                  </a:solidFill>
                </a:rPr>
                <a:t>Burkina</a:t>
              </a:r>
              <a:r>
                <a:rPr lang="zh-CN" altLang="en-US" sz="1800" dirty="0">
                  <a:solidFill>
                    <a:srgbClr val="1F497D"/>
                  </a:solidFill>
                </a:rPr>
                <a:t> </a:t>
              </a:r>
              <a:r>
                <a:rPr lang="en-US" altLang="zh-CN" sz="1800" dirty="0">
                  <a:solidFill>
                    <a:srgbClr val="1F497D"/>
                  </a:solidFill>
                </a:rPr>
                <a:t>Faso:</a:t>
              </a:r>
              <a:r>
                <a:rPr lang="zh-CN" altLang="en-US" sz="1800" dirty="0">
                  <a:solidFill>
                    <a:srgbClr val="1F497D"/>
                  </a:solidFill>
                </a:rPr>
                <a:t> </a:t>
              </a:r>
              <a:r>
                <a:rPr lang="en-US" altLang="zh-CN" sz="1800" dirty="0">
                  <a:solidFill>
                    <a:srgbClr val="1F497D"/>
                  </a:solidFill>
                </a:rPr>
                <a:t>$C</a:t>
              </a:r>
              <a:r>
                <a:rPr lang="en-US" altLang="zh-CN" sz="1400" dirty="0">
                  <a:solidFill>
                    <a:srgbClr val="1F497D"/>
                  </a:solidFill>
                </a:rPr>
                <a:t>OUNTRY</a:t>
              </a:r>
              <a:endParaRPr lang="en-US" sz="1400" dirty="0">
                <a:solidFill>
                  <a:srgbClr val="1F497D"/>
                </a:solidFill>
              </a:endParaRPr>
            </a:p>
          </p:txBody>
        </p:sp>
        <p:sp>
          <p:nvSpPr>
            <p:cNvPr id="12" name="Rounded Rectangle 11">
              <a:extLst>
                <a:ext uri="{FF2B5EF4-FFF2-40B4-BE49-F238E27FC236}">
                  <a16:creationId xmlns:a16="http://schemas.microsoft.com/office/drawing/2014/main" id="{0B0AECAE-420A-3847-89D9-61C7CEDECC97}"/>
                </a:ext>
              </a:extLst>
            </p:cNvPr>
            <p:cNvSpPr/>
            <p:nvPr/>
          </p:nvSpPr>
          <p:spPr>
            <a:xfrm>
              <a:off x="3566503" y="3755419"/>
              <a:ext cx="2361061" cy="638987"/>
            </a:xfrm>
            <a:prstGeom prst="roundRect">
              <a:avLst>
                <a:gd name="adj" fmla="val 50000"/>
              </a:avLst>
            </a:prstGeom>
            <a:no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altLang="zh-CN" sz="1800" dirty="0">
                  <a:solidFill>
                    <a:srgbClr val="F79646">
                      <a:lumMod val="75000"/>
                    </a:srgbClr>
                  </a:solidFill>
                </a:rPr>
                <a:t>Blaise</a:t>
              </a:r>
              <a:r>
                <a:rPr lang="zh-CN" altLang="en-US" sz="1800" dirty="0">
                  <a:solidFill>
                    <a:srgbClr val="F79646">
                      <a:lumMod val="75000"/>
                    </a:srgbClr>
                  </a:solidFill>
                </a:rPr>
                <a:t> </a:t>
              </a:r>
              <a:r>
                <a:rPr lang="en-US" altLang="zh-CN" sz="1800" dirty="0" err="1">
                  <a:solidFill>
                    <a:srgbClr val="F79646">
                      <a:lumMod val="75000"/>
                    </a:srgbClr>
                  </a:solidFill>
                </a:rPr>
                <a:t>Compaor</a:t>
              </a:r>
              <a:r>
                <a:rPr lang="en-US" altLang="zh-CN" sz="1800" dirty="0" err="1">
                  <a:solidFill>
                    <a:srgbClr val="F79646">
                      <a:lumMod val="75000"/>
                    </a:srgbClr>
                  </a:solidFill>
                  <a:ea typeface="Corbel" charset="0"/>
                  <a:cs typeface="Corbel" charset="0"/>
                </a:rPr>
                <a:t>é</a:t>
              </a:r>
              <a:r>
                <a:rPr lang="en-US" altLang="zh-CN" sz="1800" dirty="0">
                  <a:solidFill>
                    <a:srgbClr val="F79646">
                      <a:lumMod val="75000"/>
                    </a:srgbClr>
                  </a:solidFill>
                </a:rPr>
                <a:t>:</a:t>
              </a:r>
              <a:r>
                <a:rPr lang="zh-CN" altLang="en-US" sz="1800" dirty="0">
                  <a:solidFill>
                    <a:srgbClr val="F79646">
                      <a:lumMod val="75000"/>
                    </a:srgbClr>
                  </a:solidFill>
                </a:rPr>
                <a:t> </a:t>
              </a:r>
              <a:r>
                <a:rPr lang="en-US" altLang="zh-CN" sz="1800" dirty="0">
                  <a:solidFill>
                    <a:srgbClr val="F79646">
                      <a:lumMod val="75000"/>
                    </a:srgbClr>
                  </a:solidFill>
                </a:rPr>
                <a:t>$P</a:t>
              </a:r>
              <a:r>
                <a:rPr lang="en-US" altLang="zh-CN" sz="1400" dirty="0">
                  <a:solidFill>
                    <a:srgbClr val="F79646">
                      <a:lumMod val="75000"/>
                    </a:srgbClr>
                  </a:solidFill>
                </a:rPr>
                <a:t>ERSON</a:t>
              </a:r>
              <a:r>
                <a:rPr lang="en-US" altLang="zh-CN" sz="1800" dirty="0">
                  <a:solidFill>
                    <a:srgbClr val="F79646">
                      <a:lumMod val="75000"/>
                    </a:srgbClr>
                  </a:solidFill>
                </a:rPr>
                <a:t>.P</a:t>
              </a:r>
              <a:r>
                <a:rPr lang="en-US" altLang="zh-CN" sz="1400" dirty="0">
                  <a:solidFill>
                    <a:srgbClr val="F79646">
                      <a:lumMod val="75000"/>
                    </a:srgbClr>
                  </a:solidFill>
                </a:rPr>
                <a:t>OLITICIAN</a:t>
              </a:r>
              <a:endParaRPr lang="en-US" sz="1400" dirty="0">
                <a:solidFill>
                  <a:srgbClr val="F79646">
                    <a:lumMod val="75000"/>
                  </a:srgbClr>
                </a:solidFill>
              </a:endParaRPr>
            </a:p>
          </p:txBody>
        </p:sp>
        <p:sp>
          <p:nvSpPr>
            <p:cNvPr id="13" name="Rectangle 12">
              <a:extLst>
                <a:ext uri="{FF2B5EF4-FFF2-40B4-BE49-F238E27FC236}">
                  <a16:creationId xmlns:a16="http://schemas.microsoft.com/office/drawing/2014/main" id="{D81C02B6-C188-3B49-90F6-11A5FE7EF50F}"/>
                </a:ext>
              </a:extLst>
            </p:cNvPr>
            <p:cNvSpPr/>
            <p:nvPr/>
          </p:nvSpPr>
          <p:spPr>
            <a:xfrm>
              <a:off x="5886839" y="3705580"/>
              <a:ext cx="825867" cy="369332"/>
            </a:xfrm>
            <a:prstGeom prst="rect">
              <a:avLst/>
            </a:prstGeom>
          </p:spPr>
          <p:txBody>
            <a:bodyPr wrap="none">
              <a:spAutoFit/>
            </a:bodyPr>
            <a:lstStyle/>
            <a:p>
              <a:pPr defTabSz="457200"/>
              <a:r>
                <a:rPr lang="en-US" altLang="zh-CN" sz="1800" dirty="0">
                  <a:solidFill>
                    <a:prstClr val="black"/>
                  </a:solidFill>
                </a:rPr>
                <a:t>age:65</a:t>
              </a:r>
              <a:endParaRPr lang="en-US" sz="1800" dirty="0">
                <a:solidFill>
                  <a:prstClr val="black"/>
                </a:solidFill>
              </a:endParaRPr>
            </a:p>
          </p:txBody>
        </p:sp>
        <p:sp>
          <p:nvSpPr>
            <p:cNvPr id="14" name="Rectangle 13">
              <a:extLst>
                <a:ext uri="{FF2B5EF4-FFF2-40B4-BE49-F238E27FC236}">
                  <a16:creationId xmlns:a16="http://schemas.microsoft.com/office/drawing/2014/main" id="{FB777E02-3385-1641-B014-646256D6F24D}"/>
                </a:ext>
              </a:extLst>
            </p:cNvPr>
            <p:cNvSpPr/>
            <p:nvPr/>
          </p:nvSpPr>
          <p:spPr>
            <a:xfrm>
              <a:off x="7634931" y="4317232"/>
              <a:ext cx="2217723" cy="369332"/>
            </a:xfrm>
            <a:prstGeom prst="rect">
              <a:avLst/>
            </a:prstGeom>
          </p:spPr>
          <p:txBody>
            <a:bodyPr wrap="none">
              <a:spAutoFit/>
            </a:bodyPr>
            <a:lstStyle/>
            <a:p>
              <a:pPr defTabSz="457200"/>
              <a:r>
                <a:rPr lang="en-US" altLang="zh-CN" sz="1800" dirty="0">
                  <a:solidFill>
                    <a:prstClr val="black"/>
                  </a:solidFill>
                </a:rPr>
                <a:t>population:</a:t>
              </a:r>
              <a:r>
                <a:rPr lang="zh-CN" altLang="en-US" sz="1800" dirty="0">
                  <a:solidFill>
                    <a:prstClr val="black"/>
                  </a:solidFill>
                </a:rPr>
                <a:t> </a:t>
              </a:r>
              <a:r>
                <a:rPr lang="en-US" altLang="zh-CN" sz="1800" dirty="0">
                  <a:solidFill>
                    <a:prstClr val="black"/>
                  </a:solidFill>
                </a:rPr>
                <a:t>17</a:t>
              </a:r>
              <a:r>
                <a:rPr lang="zh-CN" altLang="en-US" sz="1800" dirty="0">
                  <a:solidFill>
                    <a:prstClr val="black"/>
                  </a:solidFill>
                </a:rPr>
                <a:t> </a:t>
              </a:r>
              <a:r>
                <a:rPr lang="en-US" altLang="zh-CN" sz="1800" dirty="0">
                  <a:solidFill>
                    <a:prstClr val="black"/>
                  </a:solidFill>
                </a:rPr>
                <a:t>million</a:t>
              </a:r>
              <a:endParaRPr lang="en-US" sz="1800" dirty="0">
                <a:solidFill>
                  <a:prstClr val="black"/>
                </a:solidFill>
              </a:endParaRPr>
            </a:p>
          </p:txBody>
        </p:sp>
        <p:cxnSp>
          <p:nvCxnSpPr>
            <p:cNvPr id="15" name="Straight Arrow Connector 14">
              <a:extLst>
                <a:ext uri="{FF2B5EF4-FFF2-40B4-BE49-F238E27FC236}">
                  <a16:creationId xmlns:a16="http://schemas.microsoft.com/office/drawing/2014/main" id="{9926DE83-BDE3-B74E-91F3-65952B88457C}"/>
                </a:ext>
              </a:extLst>
            </p:cNvPr>
            <p:cNvCxnSpPr/>
            <p:nvPr/>
          </p:nvCxnSpPr>
          <p:spPr>
            <a:xfrm flipV="1">
              <a:off x="5976908" y="4088813"/>
              <a:ext cx="1673953" cy="26260"/>
            </a:xfrm>
            <a:prstGeom prst="straightConnector1">
              <a:avLst/>
            </a:prstGeom>
            <a:ln>
              <a:solidFill>
                <a:schemeClr val="tx1"/>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3A2E58EF-354F-D844-BB14-BC2F1044F5AC}"/>
                </a:ext>
              </a:extLst>
            </p:cNvPr>
            <p:cNvSpPr/>
            <p:nvPr/>
          </p:nvSpPr>
          <p:spPr>
            <a:xfrm>
              <a:off x="5622135" y="4306516"/>
              <a:ext cx="1085554" cy="369332"/>
            </a:xfrm>
            <a:prstGeom prst="rect">
              <a:avLst/>
            </a:prstGeom>
          </p:spPr>
          <p:txBody>
            <a:bodyPr wrap="none">
              <a:spAutoFit/>
            </a:bodyPr>
            <a:lstStyle/>
            <a:p>
              <a:pPr defTabSz="457200"/>
              <a:r>
                <a:rPr lang="en-US" altLang="zh-CN" sz="1800" dirty="0">
                  <a:solidFill>
                    <a:prstClr val="black"/>
                  </a:solidFill>
                </a:rPr>
                <a:t>president</a:t>
              </a:r>
              <a:endParaRPr lang="en-US" sz="1800" dirty="0">
                <a:solidFill>
                  <a:prstClr val="black"/>
                </a:solidFill>
              </a:endParaRPr>
            </a:p>
          </p:txBody>
        </p:sp>
      </p:grpSp>
    </p:spTree>
    <p:extLst>
      <p:ext uri="{BB962C8B-B14F-4D97-AF65-F5344CB8AC3E}">
        <p14:creationId xmlns:p14="http://schemas.microsoft.com/office/powerpoint/2010/main" val="31613216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Our</a:t>
            </a:r>
            <a:r>
              <a:rPr lang="zh-CN" altLang="en-US" dirty="0"/>
              <a:t> </a:t>
            </a:r>
            <a:r>
              <a:rPr lang="en-US" altLang="zh-CN" dirty="0"/>
              <a:t>Meta-Pattern</a:t>
            </a:r>
            <a:r>
              <a:rPr lang="zh-CN" altLang="en-US" dirty="0"/>
              <a:t> </a:t>
            </a:r>
            <a:r>
              <a:rPr lang="en-US" altLang="zh-CN" dirty="0"/>
              <a:t>Methodology</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51</a:t>
            </a:fld>
            <a:endParaRPr lang="en-US"/>
          </a:p>
        </p:txBody>
      </p:sp>
      <p:sp>
        <p:nvSpPr>
          <p:cNvPr id="29" name="Rectangle 28">
            <a:extLst>
              <a:ext uri="{FF2B5EF4-FFF2-40B4-BE49-F238E27FC236}">
                <a16:creationId xmlns:a16="http://schemas.microsoft.com/office/drawing/2014/main" id="{13683AA5-328F-1C45-9336-A464A84DFF54}"/>
              </a:ext>
            </a:extLst>
          </p:cNvPr>
          <p:cNvSpPr>
            <a:spLocks/>
          </p:cNvSpPr>
          <p:nvPr/>
        </p:nvSpPr>
        <p:spPr>
          <a:xfrm>
            <a:off x="2274028" y="1456345"/>
            <a:ext cx="7669074" cy="923330"/>
          </a:xfrm>
          <a:prstGeom prst="rect">
            <a:avLst/>
          </a:prstGeom>
          <a:solidFill>
            <a:schemeClr val="bg1"/>
          </a:solidFill>
          <a:ln w="28575">
            <a:solidFill>
              <a:schemeClr val="tx1"/>
            </a:solidFill>
          </a:ln>
        </p:spPr>
        <p:txBody>
          <a:bodyPr wrap="square">
            <a:spAutoFit/>
          </a:bodyPr>
          <a:lstStyle/>
          <a:p>
            <a:pPr defTabSz="457200"/>
            <a:r>
              <a:rPr lang="en-US" altLang="zh-CN" sz="1800" dirty="0">
                <a:solidFill>
                  <a:prstClr val="black"/>
                </a:solidFill>
                <a:ea typeface="Corbel" charset="0"/>
                <a:cs typeface="Corbel" charset="0"/>
              </a:rPr>
              <a:t>(#1)</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t>
            </a:r>
            <a:r>
              <a:rPr lang="en-US" sz="1800" dirty="0">
                <a:solidFill>
                  <a:prstClr val="black"/>
                </a:solidFill>
                <a:ea typeface="Corbel" charset="0"/>
                <a:cs typeface="Corbel" charset="0"/>
              </a:rPr>
              <a:t>President Blaise </a:t>
            </a:r>
            <a:r>
              <a:rPr lang="en-US" sz="1800" dirty="0" err="1">
                <a:solidFill>
                  <a:prstClr val="black"/>
                </a:solidFill>
                <a:ea typeface="Corbel" charset="0"/>
                <a:cs typeface="Corbel" charset="0"/>
              </a:rPr>
              <a:t>Compao</a:t>
            </a:r>
            <a:r>
              <a:rPr lang="en-US" altLang="zh-CN" sz="1800" dirty="0" err="1">
                <a:solidFill>
                  <a:prstClr val="black"/>
                </a:solidFill>
                <a:ea typeface="Corbel" charset="0"/>
                <a:cs typeface="Corbel" charset="0"/>
              </a:rPr>
              <a:t>ré</a:t>
            </a:r>
            <a:r>
              <a:rPr lang="en-US" sz="1800" dirty="0" err="1">
                <a:solidFill>
                  <a:prstClr val="black"/>
                </a:solidFill>
                <a:ea typeface="Corbel" charset="0"/>
                <a:cs typeface="Corbel" charset="0"/>
              </a:rPr>
              <a:t>’s</a:t>
            </a:r>
            <a:r>
              <a:rPr lang="zh-CN" altLang="en-US" sz="1800" dirty="0">
                <a:solidFill>
                  <a:prstClr val="black"/>
                </a:solidFill>
                <a:ea typeface="Corbel" charset="0"/>
                <a:cs typeface="Corbel" charset="0"/>
              </a:rPr>
              <a:t> </a:t>
            </a:r>
            <a:r>
              <a:rPr lang="en-US" sz="1800" dirty="0">
                <a:solidFill>
                  <a:prstClr val="black"/>
                </a:solidFill>
                <a:ea typeface="Corbel" charset="0"/>
                <a:cs typeface="Corbel" charset="0"/>
              </a:rPr>
              <a:t>government of</a:t>
            </a:r>
            <a:r>
              <a:rPr lang="zh-CN" altLang="en-US" sz="1800" dirty="0">
                <a:solidFill>
                  <a:prstClr val="black"/>
                </a:solidFill>
                <a:ea typeface="Corbel" charset="0"/>
                <a:cs typeface="Corbel" charset="0"/>
              </a:rPr>
              <a:t> </a:t>
            </a:r>
            <a:r>
              <a:rPr lang="en-US" sz="1800" dirty="0">
                <a:solidFill>
                  <a:prstClr val="black"/>
                </a:solidFill>
                <a:ea typeface="Corbel" charset="0"/>
                <a:cs typeface="Corbel" charset="0"/>
              </a:rPr>
              <a:t>Burkina Faso</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was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founded</a:t>
            </a:r>
            <a:r>
              <a:rPr lang="zh-CN" altLang="en-US" sz="1800" dirty="0">
                <a:solidFill>
                  <a:prstClr val="black"/>
                </a:solidFill>
                <a:ea typeface="Corbel" charset="0"/>
                <a:cs typeface="Corbel" charset="0"/>
              </a:rPr>
              <a:t> </a:t>
            </a:r>
            <a:r>
              <a:rPr lang="mr-IN" altLang="zh-CN" sz="1800" dirty="0">
                <a:solidFill>
                  <a:prstClr val="black"/>
                </a:solidFill>
                <a:ea typeface="Corbel" charset="0"/>
                <a:cs typeface="Corbel" charset="0"/>
              </a:rPr>
              <a:t>…</a:t>
            </a:r>
            <a:r>
              <a:rPr lang="en-US" altLang="zh-CN" sz="1800" dirty="0">
                <a:solidFill>
                  <a:prstClr val="black"/>
                </a:solidFill>
                <a:ea typeface="Corbel" charset="0"/>
                <a:cs typeface="Corbel" charset="0"/>
              </a:rPr>
              <a:t>”</a:t>
            </a:r>
            <a:endParaRPr lang="zh-CN" altLang="en-US" sz="1800" dirty="0">
              <a:solidFill>
                <a:prstClr val="black"/>
              </a:solidFill>
              <a:ea typeface="Corbel" charset="0"/>
              <a:cs typeface="Corbel" charset="0"/>
            </a:endParaRPr>
          </a:p>
          <a:p>
            <a:pPr defTabSz="457200"/>
            <a:r>
              <a:rPr lang="en-US" altLang="zh-CN" sz="1800" dirty="0">
                <a:solidFill>
                  <a:srgbClr val="FF0000"/>
                </a:solidFill>
                <a:ea typeface="Corbel" charset="0"/>
                <a:cs typeface="Corbel" charset="0"/>
              </a:rPr>
              <a:t>(#2)</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Barack</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Obama’s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government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U.S.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claimed</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that</a:t>
            </a:r>
            <a:r>
              <a:rPr lang="mr-IN" altLang="zh-CN" sz="1800" dirty="0">
                <a:solidFill>
                  <a:srgbClr val="FF0000"/>
                </a:solidFill>
                <a:ea typeface="Corbel" charset="0"/>
                <a:cs typeface="Corbel" charset="0"/>
              </a:rPr>
              <a:t>…</a:t>
            </a:r>
            <a:r>
              <a:rPr lang="en-US" altLang="zh-CN" sz="1800" dirty="0">
                <a:solidFill>
                  <a:srgbClr val="FF0000"/>
                </a:solidFill>
                <a:ea typeface="Corbel" charset="0"/>
                <a:cs typeface="Corbel" charset="0"/>
              </a:rPr>
              <a:t>”</a:t>
            </a:r>
            <a:endParaRPr lang="en-US" sz="1800" dirty="0">
              <a:solidFill>
                <a:srgbClr val="FF0000"/>
              </a:solidFill>
              <a:ea typeface="Corbel" charset="0"/>
              <a:cs typeface="Corbel" charset="0"/>
            </a:endParaRPr>
          </a:p>
          <a:p>
            <a:pPr defTabSz="457200"/>
            <a:r>
              <a:rPr lang="en-US" altLang="zh-CN" sz="1800" dirty="0">
                <a:solidFill>
                  <a:srgbClr val="FF0000"/>
                </a:solidFill>
                <a:ea typeface="Corbel" charset="0"/>
                <a:cs typeface="Corbel" charset="0"/>
              </a:rPr>
              <a:t>(#3)</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“U.S.</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Barack</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Obama</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visited</a:t>
            </a:r>
            <a:r>
              <a:rPr lang="zh-CN" altLang="en-US" sz="1800" dirty="0">
                <a:solidFill>
                  <a:srgbClr val="FF0000"/>
                </a:solidFill>
                <a:ea typeface="Corbel" charset="0"/>
                <a:cs typeface="Corbel" charset="0"/>
              </a:rPr>
              <a:t> </a:t>
            </a:r>
            <a:r>
              <a:rPr lang="mr-IN" altLang="zh-CN" sz="1800" dirty="0">
                <a:solidFill>
                  <a:srgbClr val="FF0000"/>
                </a:solidFill>
                <a:ea typeface="Corbel" charset="0"/>
                <a:cs typeface="Corbel" charset="0"/>
              </a:rPr>
              <a:t>…</a:t>
            </a:r>
            <a:r>
              <a:rPr lang="en-US" altLang="zh-CN" sz="1800" dirty="0">
                <a:solidFill>
                  <a:srgbClr val="FF0000"/>
                </a:solidFill>
                <a:ea typeface="Corbel" charset="0"/>
                <a:cs typeface="Corbel" charset="0"/>
              </a:rPr>
              <a:t>”</a:t>
            </a:r>
            <a:endParaRPr lang="zh-CN" altLang="en-US" sz="1800" dirty="0">
              <a:solidFill>
                <a:srgbClr val="FF0000"/>
              </a:solidFill>
              <a:ea typeface="Corbel" charset="0"/>
              <a:cs typeface="Corbel" charset="0"/>
            </a:endParaRPr>
          </a:p>
        </p:txBody>
      </p:sp>
      <p:sp>
        <p:nvSpPr>
          <p:cNvPr id="30" name="Rectangle 29">
            <a:extLst>
              <a:ext uri="{FF2B5EF4-FFF2-40B4-BE49-F238E27FC236}">
                <a16:creationId xmlns:a16="http://schemas.microsoft.com/office/drawing/2014/main" id="{D0FD1BB7-EB46-C641-976F-19AC8818B9C0}"/>
              </a:ext>
            </a:extLst>
          </p:cNvPr>
          <p:cNvSpPr>
            <a:spLocks/>
          </p:cNvSpPr>
          <p:nvPr/>
        </p:nvSpPr>
        <p:spPr>
          <a:xfrm>
            <a:off x="3824334" y="5997904"/>
            <a:ext cx="4572000" cy="369332"/>
          </a:xfrm>
          <a:prstGeom prst="rect">
            <a:avLst/>
          </a:prstGeom>
          <a:noFill/>
          <a:ln>
            <a:noFill/>
            <a:prstDash val="dash"/>
          </a:ln>
        </p:spPr>
        <p:txBody>
          <a:bodyPr wrap="square">
            <a:spAutoFit/>
          </a:bodyPr>
          <a:lstStyle/>
          <a:p>
            <a:pPr algn="ctr" defTabSz="457200"/>
            <a:r>
              <a:rPr lang="zh-CN" altLang="en-US" sz="1800" dirty="0">
                <a:solidFill>
                  <a:prstClr val="black"/>
                </a:solidFill>
                <a:ea typeface="Corbel" charset="0"/>
                <a:cs typeface="Corbel" charset="0"/>
              </a:rPr>
              <a:t>⟨</a:t>
            </a:r>
            <a:r>
              <a:rPr lang="en-US" altLang="zh-CN" sz="1800" dirty="0">
                <a:solidFill>
                  <a:prstClr val="black"/>
                </a:solidFill>
                <a:ea typeface="Corbel" charset="0"/>
                <a:cs typeface="Corbel" charset="0"/>
              </a:rPr>
              <a:t>Burkina</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Faso,</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Blaise</a:t>
            </a:r>
            <a:r>
              <a:rPr lang="zh-CN" altLang="en-US" sz="1800" dirty="0">
                <a:solidFill>
                  <a:prstClr val="black"/>
                </a:solidFill>
                <a:ea typeface="Corbel" charset="0"/>
                <a:cs typeface="Corbel" charset="0"/>
              </a:rPr>
              <a:t> </a:t>
            </a:r>
            <a:r>
              <a:rPr lang="en-US" altLang="zh-CN" sz="1800" dirty="0" err="1">
                <a:solidFill>
                  <a:prstClr val="black"/>
                </a:solidFill>
                <a:ea typeface="Corbel" charset="0"/>
                <a:cs typeface="Corbel" charset="0"/>
              </a:rPr>
              <a:t>Compaoré</a:t>
            </a:r>
            <a:r>
              <a:rPr lang="zh-CN" altLang="en-US"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1" name="Rectangle 30">
            <a:extLst>
              <a:ext uri="{FF2B5EF4-FFF2-40B4-BE49-F238E27FC236}">
                <a16:creationId xmlns:a16="http://schemas.microsoft.com/office/drawing/2014/main" id="{FA3EC014-C19E-EF4A-8A6F-8264B0FE6965}"/>
              </a:ext>
            </a:extLst>
          </p:cNvPr>
          <p:cNvSpPr>
            <a:spLocks/>
          </p:cNvSpPr>
          <p:nvPr/>
        </p:nvSpPr>
        <p:spPr>
          <a:xfrm>
            <a:off x="3854975" y="4749661"/>
            <a:ext cx="4505499" cy="369332"/>
          </a:xfrm>
          <a:prstGeom prst="rect">
            <a:avLst/>
          </a:prstGeom>
          <a:solidFill>
            <a:schemeClr val="bg1"/>
          </a:solidFill>
          <a:ln w="28575">
            <a:solidFill>
              <a:schemeClr val="tx1"/>
            </a:solidFill>
          </a:ln>
        </p:spPr>
        <p:txBody>
          <a:bodyPr wrap="square">
            <a:spAutoFit/>
          </a:bodyPr>
          <a:lstStyle/>
          <a:p>
            <a:pPr algn="ctr" defTabSz="457200"/>
            <a:r>
              <a:rPr lang="zh-CN" altLang="en-US" sz="1800" dirty="0">
                <a:solidFill>
                  <a:srgbClr val="FF0000"/>
                </a:solidFill>
                <a:ea typeface="Corbel" charset="0"/>
                <a:cs typeface="Corbel" charset="0"/>
              </a:rPr>
              <a:t>⟨</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r>
              <a:rPr lang="en-US" altLang="zh-CN" sz="18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a:t>
            </a:r>
            <a:endParaRPr lang="en-US" sz="1800" dirty="0">
              <a:solidFill>
                <a:srgbClr val="FF0000"/>
              </a:solidFill>
              <a:ea typeface="Corbel" charset="0"/>
              <a:cs typeface="Corbel" charset="0"/>
            </a:endParaRPr>
          </a:p>
        </p:txBody>
      </p:sp>
      <p:sp>
        <p:nvSpPr>
          <p:cNvPr id="32" name="Rectangle 31">
            <a:extLst>
              <a:ext uri="{FF2B5EF4-FFF2-40B4-BE49-F238E27FC236}">
                <a16:creationId xmlns:a16="http://schemas.microsoft.com/office/drawing/2014/main" id="{7AD80453-8B98-8A4A-A479-5AB0F2A8E29D}"/>
              </a:ext>
            </a:extLst>
          </p:cNvPr>
          <p:cNvSpPr>
            <a:spLocks/>
          </p:cNvSpPr>
          <p:nvPr/>
        </p:nvSpPr>
        <p:spPr>
          <a:xfrm>
            <a:off x="1824639" y="3236859"/>
            <a:ext cx="8778240" cy="369332"/>
          </a:xfrm>
          <a:prstGeom prst="rect">
            <a:avLst/>
          </a:prstGeom>
          <a:noFill/>
          <a:ln>
            <a:noFill/>
            <a:prstDash val="dash"/>
          </a:ln>
        </p:spPr>
        <p:txBody>
          <a:bodyPr wrap="square">
            <a:spAutoFit/>
          </a:bodyPr>
          <a:lstStyle/>
          <a:p>
            <a:pPr defTabSz="457200"/>
            <a:r>
              <a:rPr lang="zh-CN" altLang="en-US" sz="1600" dirty="0">
                <a:solidFill>
                  <a:srgbClr val="FF0000"/>
                </a:solidFill>
                <a:ea typeface="Corbel" charset="0"/>
                <a:cs typeface="Corbel" charset="0"/>
              </a:rPr>
              <a:t>⎡</a:t>
            </a:r>
            <a:r>
              <a:rPr lang="en-US" altLang="zh-CN" sz="1800" dirty="0">
                <a:solidFill>
                  <a:srgbClr val="FF0000"/>
                </a:solidFill>
                <a:ea typeface="Corbel" charset="0"/>
                <a:cs typeface="Corbel" charset="0"/>
              </a:rPr>
              <a:t>pr</a:t>
            </a:r>
            <a:r>
              <a:rPr lang="en-US" sz="1800" dirty="0">
                <a:solidFill>
                  <a:srgbClr val="FF0000"/>
                </a:solidFill>
                <a:ea typeface="Corbel" charset="0"/>
                <a:cs typeface="Corbel" charset="0"/>
              </a:rPr>
              <a:t>esident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ERSON</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 </a:t>
            </a:r>
            <a:r>
              <a:rPr lang="en-US" sz="1800" dirty="0">
                <a:solidFill>
                  <a:srgbClr val="FF0000"/>
                </a:solidFill>
                <a:ea typeface="Corbel" charset="0"/>
                <a:cs typeface="Corbel" charset="0"/>
              </a:rPr>
              <a:t>’s</a:t>
            </a:r>
            <a:r>
              <a:rPr lang="zh-CN" altLang="en-US" sz="1800" dirty="0">
                <a:solidFill>
                  <a:srgbClr val="FF0000"/>
                </a:solidFill>
                <a:ea typeface="Corbel" charset="0"/>
                <a:cs typeface="Corbel" charset="0"/>
              </a:rPr>
              <a:t> </a:t>
            </a:r>
            <a:r>
              <a:rPr lang="en-US" sz="1800" dirty="0">
                <a:solidFill>
                  <a:srgbClr val="FF0000"/>
                </a:solidFill>
                <a:ea typeface="Corbel" charset="0"/>
                <a:cs typeface="Corbel" charset="0"/>
              </a:rPr>
              <a:t>government 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$L</a:t>
            </a:r>
            <a:r>
              <a:rPr lang="en-US" altLang="zh-CN" sz="1400" dirty="0">
                <a:solidFill>
                  <a:srgbClr val="FF0000"/>
                </a:solidFill>
                <a:ea typeface="Corbel" charset="0"/>
                <a:cs typeface="Corbel" charset="0"/>
              </a:rPr>
              <a:t>OCATION</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r>
              <a:rPr lang="zh-CN" altLang="en-US" sz="16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en-US" altLang="zh-CN" sz="1800" dirty="0">
                <a:solidFill>
                  <a:prstClr val="black"/>
                </a:solidFill>
                <a:ea typeface="Corbel" charset="0"/>
                <a:cs typeface="Corbel" charset="0"/>
              </a:rPr>
              <a:t>was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founded</a:t>
            </a:r>
            <a:r>
              <a:rPr lang="mr-IN" altLang="zh-CN"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3" name="Rectangle 32">
            <a:extLst>
              <a:ext uri="{FF2B5EF4-FFF2-40B4-BE49-F238E27FC236}">
                <a16:creationId xmlns:a16="http://schemas.microsoft.com/office/drawing/2014/main" id="{F957D2FA-F47A-0F45-8EF3-83761A0826B4}"/>
              </a:ext>
            </a:extLst>
          </p:cNvPr>
          <p:cNvSpPr>
            <a:spLocks/>
          </p:cNvSpPr>
          <p:nvPr/>
        </p:nvSpPr>
        <p:spPr>
          <a:xfrm>
            <a:off x="1808958" y="3614562"/>
            <a:ext cx="8778240" cy="369332"/>
          </a:xfrm>
          <a:prstGeom prst="rect">
            <a:avLst/>
          </a:prstGeom>
          <a:noFill/>
          <a:ln>
            <a:noFill/>
            <a:prstDash val="dash"/>
          </a:ln>
        </p:spPr>
        <p:txBody>
          <a:bodyPr wrap="square">
            <a:spAutoFit/>
          </a:bodyPr>
          <a:lstStyle/>
          <a:p>
            <a:pPr defTabSz="457200"/>
            <a:r>
              <a:rPr lang="zh-CN" altLang="en-US" sz="1600" dirty="0">
                <a:solidFill>
                  <a:srgbClr val="FF0000"/>
                </a:solidFill>
                <a:ea typeface="Corbel" charset="0"/>
                <a:cs typeface="Corbel" charset="0"/>
              </a:rPr>
              <a:t>⎡</a:t>
            </a:r>
            <a:r>
              <a:rPr lang="en-US" altLang="zh-CN" sz="1800" dirty="0">
                <a:solidFill>
                  <a:srgbClr val="FF0000"/>
                </a:solidFill>
                <a:ea typeface="Corbel" charset="0"/>
                <a:cs typeface="Corbel" charset="0"/>
              </a:rPr>
              <a:t>$L</a:t>
            </a:r>
            <a:r>
              <a:rPr lang="en-US" altLang="zh-CN" sz="1400" dirty="0">
                <a:solidFill>
                  <a:srgbClr val="FF0000"/>
                </a:solidFill>
                <a:ea typeface="Corbel" charset="0"/>
                <a:cs typeface="Corbel" charset="0"/>
              </a:rPr>
              <a:t>OCATION</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 </a:t>
            </a:r>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ERSON</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600" dirty="0">
                <a:solidFill>
                  <a:srgbClr val="FF0000"/>
                </a:solidFill>
                <a:ea typeface="Corbel" charset="0"/>
                <a:cs typeface="Corbel" charset="0"/>
              </a:rPr>
              <a:t>⎦</a:t>
            </a:r>
            <a:r>
              <a:rPr lang="zh-CN" altLang="en-US" sz="1800" dirty="0">
                <a:solidFill>
                  <a:srgbClr val="FF0000"/>
                </a:solidFill>
                <a:ea typeface="Corbel" charset="0"/>
                <a:cs typeface="Corbel" charset="0"/>
              </a:rPr>
              <a:t> </a:t>
            </a:r>
            <a:r>
              <a:rPr lang="mr-IN" altLang="zh-CN"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4" name="Rectangle 33">
            <a:extLst>
              <a:ext uri="{FF2B5EF4-FFF2-40B4-BE49-F238E27FC236}">
                <a16:creationId xmlns:a16="http://schemas.microsoft.com/office/drawing/2014/main" id="{41C73133-7D85-4E48-97DC-B6E63EA324D0}"/>
              </a:ext>
            </a:extLst>
          </p:cNvPr>
          <p:cNvSpPr>
            <a:spLocks/>
          </p:cNvSpPr>
          <p:nvPr/>
        </p:nvSpPr>
        <p:spPr>
          <a:xfrm>
            <a:off x="4388284" y="6324668"/>
            <a:ext cx="4054921" cy="369332"/>
          </a:xfrm>
          <a:prstGeom prst="rect">
            <a:avLst/>
          </a:prstGeom>
          <a:noFill/>
          <a:ln>
            <a:noFill/>
            <a:prstDash val="dash"/>
          </a:ln>
        </p:spPr>
        <p:txBody>
          <a:bodyPr wrap="square">
            <a:spAutoFit/>
          </a:bodyPr>
          <a:lstStyle/>
          <a:p>
            <a:pPr algn="ctr" defTabSz="457200"/>
            <a:r>
              <a:rPr lang="zh-CN" altLang="en-US" sz="1800" dirty="0">
                <a:solidFill>
                  <a:prstClr val="black"/>
                </a:solidFill>
                <a:ea typeface="Corbel" charset="0"/>
                <a:cs typeface="Corbel" charset="0"/>
              </a:rPr>
              <a:t>⟨</a:t>
            </a:r>
            <a:r>
              <a:rPr lang="en-US" altLang="zh-CN" sz="1800" dirty="0">
                <a:solidFill>
                  <a:prstClr val="black"/>
                </a:solidFill>
                <a:ea typeface="Corbel" charset="0"/>
                <a:cs typeface="Corbel" charset="0"/>
              </a:rPr>
              <a:t>U.S.,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Barack</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Obama</a:t>
            </a:r>
            <a:r>
              <a:rPr lang="zh-CN" altLang="en-US" sz="1800" dirty="0">
                <a:solidFill>
                  <a:prstClr val="black"/>
                </a:solidFill>
                <a:ea typeface="Corbel" charset="0"/>
                <a:cs typeface="Corbel" charset="0"/>
              </a:rPr>
              <a:t>⟩</a:t>
            </a:r>
            <a:endParaRPr lang="en-US" sz="1800" dirty="0">
              <a:solidFill>
                <a:prstClr val="black"/>
              </a:solidFill>
              <a:ea typeface="Corbel" charset="0"/>
              <a:cs typeface="Corbel" charset="0"/>
            </a:endParaRPr>
          </a:p>
        </p:txBody>
      </p:sp>
      <p:sp>
        <p:nvSpPr>
          <p:cNvPr id="35" name="Rectangle 34">
            <a:extLst>
              <a:ext uri="{FF2B5EF4-FFF2-40B4-BE49-F238E27FC236}">
                <a16:creationId xmlns:a16="http://schemas.microsoft.com/office/drawing/2014/main" id="{B456B211-25C5-4248-95B2-ACE924D03D7D}"/>
              </a:ext>
            </a:extLst>
          </p:cNvPr>
          <p:cNvSpPr/>
          <p:nvPr/>
        </p:nvSpPr>
        <p:spPr>
          <a:xfrm>
            <a:off x="1841264" y="3170007"/>
            <a:ext cx="8532920" cy="85586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400">
              <a:solidFill>
                <a:prstClr val="black"/>
              </a:solidFill>
              <a:ea typeface="Corbel" charset="0"/>
              <a:cs typeface="Corbel" charset="0"/>
            </a:endParaRPr>
          </a:p>
        </p:txBody>
      </p:sp>
      <p:cxnSp>
        <p:nvCxnSpPr>
          <p:cNvPr id="36" name="Elbow Connector 35">
            <a:extLst>
              <a:ext uri="{FF2B5EF4-FFF2-40B4-BE49-F238E27FC236}">
                <a16:creationId xmlns:a16="http://schemas.microsoft.com/office/drawing/2014/main" id="{F01D13AB-BD15-AE4F-866F-7E936E4DD85D}"/>
              </a:ext>
            </a:extLst>
          </p:cNvPr>
          <p:cNvCxnSpPr>
            <a:endCxn id="38" idx="3"/>
          </p:cNvCxnSpPr>
          <p:nvPr/>
        </p:nvCxnSpPr>
        <p:spPr>
          <a:xfrm flipV="1">
            <a:off x="8360474" y="3597938"/>
            <a:ext cx="2013711" cy="2746941"/>
          </a:xfrm>
          <a:prstGeom prst="bentConnector3">
            <a:avLst>
              <a:gd name="adj1" fmla="val 1113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CA25777-B37A-F943-961E-8F28C3493C55}"/>
              </a:ext>
            </a:extLst>
          </p:cNvPr>
          <p:cNvCxnSpPr>
            <a:stCxn id="32" idx="2"/>
            <a:endCxn id="38" idx="0"/>
          </p:cNvCxnSpPr>
          <p:nvPr/>
        </p:nvCxnSpPr>
        <p:spPr>
          <a:xfrm flipH="1">
            <a:off x="6107725" y="2379675"/>
            <a:ext cx="841" cy="7903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62F7F48-FF04-A84D-A118-510B132DA651}"/>
              </a:ext>
            </a:extLst>
          </p:cNvPr>
          <p:cNvCxnSpPr>
            <a:stCxn id="38" idx="2"/>
            <a:endCxn id="34" idx="0"/>
          </p:cNvCxnSpPr>
          <p:nvPr/>
        </p:nvCxnSpPr>
        <p:spPr>
          <a:xfrm>
            <a:off x="6107724" y="4025867"/>
            <a:ext cx="0" cy="723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98998CCD-E1CB-9743-BFAD-74A0F07B823C}"/>
              </a:ext>
            </a:extLst>
          </p:cNvPr>
          <p:cNvSpPr/>
          <p:nvPr/>
        </p:nvSpPr>
        <p:spPr>
          <a:xfrm>
            <a:off x="4771460" y="2512077"/>
            <a:ext cx="2728632" cy="369332"/>
          </a:xfrm>
          <a:prstGeom prst="rect">
            <a:avLst/>
          </a:prstGeom>
          <a:solidFill>
            <a:srgbClr val="F0CDBC"/>
          </a:solidFill>
          <a:ln>
            <a:solidFill>
              <a:schemeClr val="accent1"/>
            </a:solidFill>
          </a:ln>
        </p:spPr>
        <p:txBody>
          <a:bodyPr wrap="none">
            <a:spAutoFit/>
          </a:bodyPr>
          <a:lstStyle/>
          <a:p>
            <a:pPr defTabSz="457200"/>
            <a:r>
              <a:rPr lang="en-US" altLang="zh-CN" sz="1800" i="1" dirty="0">
                <a:ea typeface="Corbel" charset="0"/>
                <a:cs typeface="Corbel" charset="0"/>
              </a:rPr>
              <a:t>Meta</a:t>
            </a:r>
            <a:r>
              <a:rPr lang="zh-CN" altLang="en-US" sz="1800" i="1" dirty="0">
                <a:ea typeface="Corbel" charset="0"/>
                <a:cs typeface="Corbel" charset="0"/>
              </a:rPr>
              <a:t> </a:t>
            </a:r>
            <a:r>
              <a:rPr lang="en-US" altLang="zh-CN" sz="1800" i="1" dirty="0">
                <a:ea typeface="Corbel" charset="0"/>
                <a:cs typeface="Corbel" charset="0"/>
              </a:rPr>
              <a:t>pattern</a:t>
            </a:r>
            <a:r>
              <a:rPr lang="zh-CN" altLang="en-US" sz="1800" i="1" dirty="0">
                <a:ea typeface="Corbel" charset="0"/>
                <a:cs typeface="Corbel" charset="0"/>
              </a:rPr>
              <a:t> </a:t>
            </a:r>
            <a:r>
              <a:rPr lang="en-US" altLang="zh-CN" sz="1800" i="1" dirty="0">
                <a:ea typeface="Corbel" charset="0"/>
                <a:cs typeface="Corbel" charset="0"/>
              </a:rPr>
              <a:t>segmentation</a:t>
            </a:r>
            <a:endParaRPr lang="en-US" sz="1800" i="1" dirty="0">
              <a:ea typeface="Corbel" charset="0"/>
              <a:cs typeface="Corbel" charset="0"/>
            </a:endParaRPr>
          </a:p>
        </p:txBody>
      </p:sp>
      <p:cxnSp>
        <p:nvCxnSpPr>
          <p:cNvPr id="40" name="Elbow Connector 39">
            <a:extLst>
              <a:ext uri="{FF2B5EF4-FFF2-40B4-BE49-F238E27FC236}">
                <a16:creationId xmlns:a16="http://schemas.microsoft.com/office/drawing/2014/main" id="{7FD29A24-4531-7240-896A-C75E974B654C}"/>
              </a:ext>
            </a:extLst>
          </p:cNvPr>
          <p:cNvCxnSpPr>
            <a:endCxn id="38" idx="1"/>
          </p:cNvCxnSpPr>
          <p:nvPr/>
        </p:nvCxnSpPr>
        <p:spPr>
          <a:xfrm rot="10800000">
            <a:off x="1841266" y="3597939"/>
            <a:ext cx="2013711" cy="2746941"/>
          </a:xfrm>
          <a:prstGeom prst="bentConnector3">
            <a:avLst>
              <a:gd name="adj1" fmla="val 11135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A0B1AB9-4577-5B45-8722-B2E663FCE15C}"/>
              </a:ext>
            </a:extLst>
          </p:cNvPr>
          <p:cNvSpPr/>
          <p:nvPr/>
        </p:nvSpPr>
        <p:spPr>
          <a:xfrm>
            <a:off x="1056702" y="5138417"/>
            <a:ext cx="2359154" cy="646331"/>
          </a:xfrm>
          <a:prstGeom prst="rect">
            <a:avLst/>
          </a:prstGeom>
          <a:solidFill>
            <a:srgbClr val="F0CDBC"/>
          </a:solidFill>
          <a:ln>
            <a:solidFill>
              <a:schemeClr val="accent1"/>
            </a:solidFill>
          </a:ln>
        </p:spPr>
        <p:txBody>
          <a:bodyPr wrap="square">
            <a:spAutoFit/>
          </a:bodyPr>
          <a:lstStyle/>
          <a:p>
            <a:pPr defTabSz="457200"/>
            <a:r>
              <a:rPr lang="en-US" altLang="zh-CN" sz="1800" i="1" dirty="0">
                <a:ea typeface="Corbel" charset="0"/>
                <a:cs typeface="Corbel" charset="0"/>
              </a:rPr>
              <a:t>Adjust</a:t>
            </a:r>
            <a:r>
              <a:rPr lang="zh-CN" altLang="en-US" sz="1800" i="1" dirty="0">
                <a:ea typeface="Corbel" charset="0"/>
                <a:cs typeface="Corbel" charset="0"/>
              </a:rPr>
              <a:t> </a:t>
            </a:r>
            <a:r>
              <a:rPr lang="en-US" altLang="zh-CN" sz="1800" i="1" dirty="0">
                <a:ea typeface="Corbel" charset="0"/>
                <a:cs typeface="Corbel" charset="0"/>
              </a:rPr>
              <a:t>types</a:t>
            </a:r>
            <a:r>
              <a:rPr lang="zh-CN" altLang="en-US" sz="1800" i="1" dirty="0">
                <a:ea typeface="Corbel" charset="0"/>
                <a:cs typeface="Corbel" charset="0"/>
              </a:rPr>
              <a:t> </a:t>
            </a:r>
            <a:r>
              <a:rPr lang="en-US" altLang="zh-CN" sz="1800" i="1" dirty="0">
                <a:ea typeface="Corbel" charset="0"/>
                <a:cs typeface="Corbel" charset="0"/>
              </a:rPr>
              <a:t>for</a:t>
            </a:r>
            <a:r>
              <a:rPr lang="zh-CN" altLang="en-US" sz="1800" i="1" dirty="0">
                <a:ea typeface="Corbel" charset="0"/>
                <a:cs typeface="Corbel" charset="0"/>
              </a:rPr>
              <a:t> </a:t>
            </a:r>
            <a:r>
              <a:rPr lang="en-US" altLang="zh-CN" sz="1800" i="1" dirty="0">
                <a:ea typeface="Corbel" charset="0"/>
                <a:cs typeface="Corbel" charset="0"/>
              </a:rPr>
              <a:t>appropriate</a:t>
            </a:r>
            <a:r>
              <a:rPr lang="zh-CN" altLang="en-US" sz="1800" i="1" dirty="0">
                <a:ea typeface="Corbel" charset="0"/>
                <a:cs typeface="Corbel" charset="0"/>
              </a:rPr>
              <a:t> </a:t>
            </a:r>
            <a:r>
              <a:rPr lang="en-US" altLang="zh-CN" sz="1800" i="1" dirty="0">
                <a:ea typeface="Corbel" charset="0"/>
                <a:cs typeface="Corbel" charset="0"/>
              </a:rPr>
              <a:t>granularity</a:t>
            </a:r>
            <a:endParaRPr lang="zh-CN" altLang="en-US" sz="1800" i="1" dirty="0">
              <a:ea typeface="Corbel" charset="0"/>
              <a:cs typeface="Corbel" charset="0"/>
            </a:endParaRPr>
          </a:p>
        </p:txBody>
      </p:sp>
      <p:sp>
        <p:nvSpPr>
          <p:cNvPr id="42" name="Rectangle 41">
            <a:extLst>
              <a:ext uri="{FF2B5EF4-FFF2-40B4-BE49-F238E27FC236}">
                <a16:creationId xmlns:a16="http://schemas.microsoft.com/office/drawing/2014/main" id="{9EA2813A-84D2-A14A-855A-E1267D8D4E55}"/>
              </a:ext>
            </a:extLst>
          </p:cNvPr>
          <p:cNvSpPr/>
          <p:nvPr/>
        </p:nvSpPr>
        <p:spPr>
          <a:xfrm>
            <a:off x="3854975" y="5972049"/>
            <a:ext cx="4505498" cy="7456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a:endParaRPr lang="en-US" sz="1400">
              <a:solidFill>
                <a:prstClr val="black"/>
              </a:solidFill>
              <a:ea typeface="Corbel" charset="0"/>
              <a:cs typeface="Corbel" charset="0"/>
            </a:endParaRPr>
          </a:p>
        </p:txBody>
      </p:sp>
      <p:sp>
        <p:nvSpPr>
          <p:cNvPr id="43" name="Rectangle 42">
            <a:extLst>
              <a:ext uri="{FF2B5EF4-FFF2-40B4-BE49-F238E27FC236}">
                <a16:creationId xmlns:a16="http://schemas.microsoft.com/office/drawing/2014/main" id="{7A17B1D4-9277-2040-9785-8AB1172720C0}"/>
              </a:ext>
            </a:extLst>
          </p:cNvPr>
          <p:cNvSpPr/>
          <p:nvPr/>
        </p:nvSpPr>
        <p:spPr>
          <a:xfrm>
            <a:off x="2188580" y="2673196"/>
            <a:ext cx="2113079" cy="461665"/>
          </a:xfrm>
          <a:prstGeom prst="rect">
            <a:avLst/>
          </a:prstGeom>
          <a:solidFill>
            <a:srgbClr val="FFC000"/>
          </a:solidFill>
        </p:spPr>
        <p:txBody>
          <a:bodyPr wrap="none">
            <a:spAutoFit/>
          </a:bodyPr>
          <a:lstStyle/>
          <a:p>
            <a:pPr defTabSz="457200"/>
            <a:r>
              <a:rPr lang="en-US" altLang="zh-CN" sz="2400" dirty="0">
                <a:solidFill>
                  <a:prstClr val="black"/>
                </a:solidFill>
                <a:ea typeface="Corbel" charset="0"/>
                <a:cs typeface="Corbel" charset="0"/>
              </a:rPr>
              <a:t>Meta</a:t>
            </a:r>
            <a:r>
              <a:rPr lang="zh-CN" altLang="en-US" sz="2400" dirty="0">
                <a:solidFill>
                  <a:prstClr val="black"/>
                </a:solidFill>
                <a:ea typeface="Corbel" charset="0"/>
                <a:cs typeface="Corbel" charset="0"/>
              </a:rPr>
              <a:t> </a:t>
            </a:r>
            <a:r>
              <a:rPr lang="en-US" altLang="zh-CN" sz="2400" dirty="0">
                <a:solidFill>
                  <a:prstClr val="black"/>
                </a:solidFill>
                <a:ea typeface="Corbel" charset="0"/>
                <a:cs typeface="Corbel" charset="0"/>
              </a:rPr>
              <a:t>patterns:</a:t>
            </a:r>
            <a:r>
              <a:rPr lang="zh-CN" altLang="en-US" sz="2400" dirty="0">
                <a:solidFill>
                  <a:prstClr val="black"/>
                </a:solidFill>
                <a:ea typeface="Corbel" charset="0"/>
                <a:cs typeface="Corbel" charset="0"/>
              </a:rPr>
              <a:t> </a:t>
            </a:r>
            <a:endParaRPr lang="en-US" sz="2400" dirty="0">
              <a:solidFill>
                <a:prstClr val="black"/>
              </a:solidFill>
              <a:ea typeface="Corbel" charset="0"/>
              <a:cs typeface="Corbel" charset="0"/>
            </a:endParaRPr>
          </a:p>
        </p:txBody>
      </p:sp>
      <p:cxnSp>
        <p:nvCxnSpPr>
          <p:cNvPr id="44" name="Straight Arrow Connector 43">
            <a:extLst>
              <a:ext uri="{FF2B5EF4-FFF2-40B4-BE49-F238E27FC236}">
                <a16:creationId xmlns:a16="http://schemas.microsoft.com/office/drawing/2014/main" id="{A4BD3C26-D3AD-F242-8FCE-2203E5550AF7}"/>
              </a:ext>
            </a:extLst>
          </p:cNvPr>
          <p:cNvCxnSpPr>
            <a:stCxn id="34" idx="2"/>
          </p:cNvCxnSpPr>
          <p:nvPr/>
        </p:nvCxnSpPr>
        <p:spPr>
          <a:xfrm>
            <a:off x="6107724" y="5118994"/>
            <a:ext cx="0" cy="853055"/>
          </a:xfrm>
          <a:prstGeom prst="straightConnector1">
            <a:avLst/>
          </a:prstGeom>
          <a:ln w="101600" cmpd="dbl">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5322D80-1BAD-8D4D-90D3-F7D3B36D2558}"/>
              </a:ext>
            </a:extLst>
          </p:cNvPr>
          <p:cNvSpPr/>
          <p:nvPr/>
        </p:nvSpPr>
        <p:spPr>
          <a:xfrm>
            <a:off x="6255279" y="5393562"/>
            <a:ext cx="1603130" cy="369332"/>
          </a:xfrm>
          <a:prstGeom prst="rect">
            <a:avLst/>
          </a:prstGeom>
          <a:solidFill>
            <a:srgbClr val="F0CDBC"/>
          </a:solidFill>
        </p:spPr>
        <p:txBody>
          <a:bodyPr wrap="square">
            <a:spAutoFit/>
          </a:bodyPr>
          <a:lstStyle/>
          <a:p>
            <a:pPr defTabSz="457200"/>
            <a:r>
              <a:rPr lang="en-US" altLang="zh-CN" sz="1800" i="1" dirty="0">
                <a:ea typeface="Corbel" charset="0"/>
                <a:cs typeface="Corbel" charset="0"/>
              </a:rPr>
              <a:t>Joint</a:t>
            </a:r>
            <a:r>
              <a:rPr lang="zh-CN" altLang="en-US" sz="1800" i="1" dirty="0">
                <a:ea typeface="Corbel" charset="0"/>
                <a:cs typeface="Corbel" charset="0"/>
              </a:rPr>
              <a:t> </a:t>
            </a:r>
            <a:r>
              <a:rPr lang="en-US" altLang="zh-CN" sz="1800" i="1" dirty="0">
                <a:ea typeface="Corbel" charset="0"/>
                <a:cs typeface="Corbel" charset="0"/>
              </a:rPr>
              <a:t>extraction</a:t>
            </a:r>
            <a:endParaRPr lang="en-US" sz="1800" i="1" dirty="0">
              <a:ea typeface="Corbel" charset="0"/>
              <a:cs typeface="Corbel" charset="0"/>
            </a:endParaRPr>
          </a:p>
        </p:txBody>
      </p:sp>
      <p:sp>
        <p:nvSpPr>
          <p:cNvPr id="46" name="Rectangle 45">
            <a:extLst>
              <a:ext uri="{FF2B5EF4-FFF2-40B4-BE49-F238E27FC236}">
                <a16:creationId xmlns:a16="http://schemas.microsoft.com/office/drawing/2014/main" id="{8F21D799-A2D3-5843-A53B-FA7E0B9A5679}"/>
              </a:ext>
            </a:extLst>
          </p:cNvPr>
          <p:cNvSpPr/>
          <p:nvPr/>
        </p:nvSpPr>
        <p:spPr>
          <a:xfrm>
            <a:off x="80422" y="1720905"/>
            <a:ext cx="1952561" cy="830997"/>
          </a:xfrm>
          <a:prstGeom prst="rect">
            <a:avLst/>
          </a:prstGeom>
          <a:solidFill>
            <a:srgbClr val="FFFF00"/>
          </a:solidFill>
        </p:spPr>
        <p:txBody>
          <a:bodyPr wrap="square">
            <a:spAutoFit/>
          </a:bodyPr>
          <a:lstStyle/>
          <a:p>
            <a:pPr defTabSz="457200"/>
            <a:r>
              <a:rPr lang="en-US" altLang="zh-CN" sz="1600" dirty="0"/>
              <a:t>Generate</a:t>
            </a:r>
            <a:r>
              <a:rPr lang="zh-CN" altLang="en-US" sz="1600" dirty="0"/>
              <a:t> </a:t>
            </a:r>
            <a:r>
              <a:rPr lang="en-US" altLang="zh-CN" sz="1600" dirty="0"/>
              <a:t>patterns</a:t>
            </a:r>
            <a:r>
              <a:rPr lang="zh-CN" altLang="en-US" sz="1600" dirty="0"/>
              <a:t> </a:t>
            </a:r>
            <a:r>
              <a:rPr lang="en-US" altLang="zh-CN" sz="1600" dirty="0"/>
              <a:t>with</a:t>
            </a:r>
            <a:r>
              <a:rPr lang="zh-CN" altLang="en-US" sz="1600" dirty="0"/>
              <a:t> </a:t>
            </a:r>
            <a:r>
              <a:rPr lang="en-US" altLang="zh-CN" sz="1600" u="sng" dirty="0"/>
              <a:t>massive</a:t>
            </a:r>
            <a:r>
              <a:rPr lang="zh-CN" altLang="en-US" sz="1600" dirty="0"/>
              <a:t> </a:t>
            </a:r>
            <a:r>
              <a:rPr lang="en-US" altLang="zh-CN" sz="1600" dirty="0"/>
              <a:t>instances</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data</a:t>
            </a:r>
            <a:r>
              <a:rPr lang="zh-CN" altLang="en-US" sz="1600" dirty="0"/>
              <a:t> </a:t>
            </a:r>
            <a:endParaRPr lang="en-US" sz="1200" dirty="0"/>
          </a:p>
        </p:txBody>
      </p:sp>
      <p:sp>
        <p:nvSpPr>
          <p:cNvPr id="47" name="Curved Right Arrow 46">
            <a:extLst>
              <a:ext uri="{FF2B5EF4-FFF2-40B4-BE49-F238E27FC236}">
                <a16:creationId xmlns:a16="http://schemas.microsoft.com/office/drawing/2014/main" id="{C92333CF-2FD6-7245-ACAC-5B9D452C9309}"/>
              </a:ext>
            </a:extLst>
          </p:cNvPr>
          <p:cNvSpPr/>
          <p:nvPr/>
        </p:nvSpPr>
        <p:spPr>
          <a:xfrm rot="19226443">
            <a:off x="1336066" y="2525870"/>
            <a:ext cx="340311" cy="999677"/>
          </a:xfrm>
          <a:prstGeom prst="curvedRightArrow">
            <a:avLst>
              <a:gd name="adj1" fmla="val 25000"/>
              <a:gd name="adj2" fmla="val 50000"/>
              <a:gd name="adj3" fmla="val 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8" name="TextBox 47">
            <a:extLst>
              <a:ext uri="{FF2B5EF4-FFF2-40B4-BE49-F238E27FC236}">
                <a16:creationId xmlns:a16="http://schemas.microsoft.com/office/drawing/2014/main" id="{AB25C9D2-E89A-B448-A235-EB0B8C422893}"/>
              </a:ext>
            </a:extLst>
          </p:cNvPr>
          <p:cNvSpPr txBox="1"/>
          <p:nvPr/>
        </p:nvSpPr>
        <p:spPr>
          <a:xfrm>
            <a:off x="4065052" y="5135537"/>
            <a:ext cx="1895119" cy="830997"/>
          </a:xfrm>
          <a:prstGeom prst="rect">
            <a:avLst/>
          </a:prstGeom>
          <a:solidFill>
            <a:srgbClr val="FFFF00"/>
          </a:solidFill>
        </p:spPr>
        <p:txBody>
          <a:bodyPr wrap="square" rtlCol="0">
            <a:spAutoFit/>
          </a:bodyPr>
          <a:lstStyle/>
          <a:p>
            <a:pPr defTabSz="457200"/>
            <a:r>
              <a:rPr lang="en-US" altLang="zh-CN" sz="1600" dirty="0"/>
              <a:t>Generate</a:t>
            </a:r>
            <a:r>
              <a:rPr lang="zh-CN" altLang="en-US" sz="1600" dirty="0"/>
              <a:t> </a:t>
            </a:r>
            <a:r>
              <a:rPr lang="en-US" altLang="zh-CN" sz="1600" u="sng" dirty="0"/>
              <a:t>massive</a:t>
            </a:r>
            <a:r>
              <a:rPr lang="zh-CN" altLang="en-US" sz="1600" dirty="0"/>
              <a:t> </a:t>
            </a:r>
            <a:r>
              <a:rPr lang="en-US" altLang="zh-CN" sz="1600" dirty="0"/>
              <a:t>triples</a:t>
            </a:r>
            <a:r>
              <a:rPr lang="zh-CN" altLang="en-US" sz="1600" dirty="0"/>
              <a:t> </a:t>
            </a:r>
            <a:r>
              <a:rPr lang="en-US" altLang="zh-CN" sz="1600" dirty="0"/>
              <a:t>by</a:t>
            </a:r>
            <a:r>
              <a:rPr lang="zh-CN" altLang="en-US" sz="1600" dirty="0"/>
              <a:t> </a:t>
            </a:r>
            <a:r>
              <a:rPr lang="en-US" altLang="zh-CN" sz="1600" dirty="0"/>
              <a:t>matching</a:t>
            </a:r>
            <a:r>
              <a:rPr lang="zh-CN" altLang="en-US" sz="1600" dirty="0"/>
              <a:t> </a:t>
            </a:r>
            <a:r>
              <a:rPr lang="en-US" altLang="zh-CN" sz="1600" dirty="0"/>
              <a:t>the</a:t>
            </a:r>
            <a:r>
              <a:rPr lang="zh-CN" altLang="en-US" sz="1600" dirty="0"/>
              <a:t> </a:t>
            </a:r>
            <a:r>
              <a:rPr lang="en-US" altLang="zh-CN" sz="1600" dirty="0"/>
              <a:t>meta</a:t>
            </a:r>
            <a:r>
              <a:rPr lang="zh-CN" altLang="en-US" sz="1600" dirty="0"/>
              <a:t> </a:t>
            </a:r>
            <a:r>
              <a:rPr lang="en-US" altLang="zh-CN" sz="1600" dirty="0"/>
              <a:t>patterns</a:t>
            </a:r>
            <a:r>
              <a:rPr lang="zh-CN" altLang="en-US" sz="1600" dirty="0"/>
              <a:t> </a:t>
            </a:r>
            <a:endParaRPr lang="en-US" sz="1200" dirty="0"/>
          </a:p>
        </p:txBody>
      </p:sp>
      <p:sp>
        <p:nvSpPr>
          <p:cNvPr id="49" name="Curved Right Arrow 48">
            <a:extLst>
              <a:ext uri="{FF2B5EF4-FFF2-40B4-BE49-F238E27FC236}">
                <a16:creationId xmlns:a16="http://schemas.microsoft.com/office/drawing/2014/main" id="{0475A831-9E75-ED4C-8299-93FA2F1E678B}"/>
              </a:ext>
            </a:extLst>
          </p:cNvPr>
          <p:cNvSpPr/>
          <p:nvPr/>
        </p:nvSpPr>
        <p:spPr>
          <a:xfrm rot="16200000" flipH="1">
            <a:off x="1815563" y="1216881"/>
            <a:ext cx="264259" cy="999677"/>
          </a:xfrm>
          <a:prstGeom prst="curvedRightArrow">
            <a:avLst>
              <a:gd name="adj1" fmla="val 25000"/>
              <a:gd name="adj2" fmla="val 50000"/>
              <a:gd name="adj3" fmla="val 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1CC43BA5-6269-2042-92E7-541F492C1E5B}"/>
              </a:ext>
            </a:extLst>
          </p:cNvPr>
          <p:cNvSpPr txBox="1"/>
          <p:nvPr/>
        </p:nvSpPr>
        <p:spPr>
          <a:xfrm>
            <a:off x="8728073" y="5205231"/>
            <a:ext cx="2430058" cy="584775"/>
          </a:xfrm>
          <a:prstGeom prst="rect">
            <a:avLst/>
          </a:prstGeom>
          <a:solidFill>
            <a:srgbClr val="FFFF00"/>
          </a:solidFill>
        </p:spPr>
        <p:txBody>
          <a:bodyPr wrap="square" rtlCol="0">
            <a:spAutoFit/>
          </a:bodyPr>
          <a:lstStyle/>
          <a:p>
            <a:pPr defTabSz="457200"/>
            <a:r>
              <a:rPr lang="en-US" altLang="zh-CN" sz="1600" dirty="0"/>
              <a:t>Group</a:t>
            </a:r>
            <a:r>
              <a:rPr lang="zh-CN" altLang="en-US" sz="1600" dirty="0"/>
              <a:t> </a:t>
            </a:r>
            <a:r>
              <a:rPr lang="en-US" altLang="zh-CN" sz="1600" dirty="0"/>
              <a:t>synonymous</a:t>
            </a:r>
            <a:r>
              <a:rPr lang="zh-CN" altLang="en-US" sz="1600" dirty="0"/>
              <a:t> </a:t>
            </a:r>
            <a:r>
              <a:rPr lang="en-US" altLang="zh-CN" sz="1600" dirty="0"/>
              <a:t>patterns</a:t>
            </a:r>
            <a:r>
              <a:rPr lang="zh-CN" altLang="en-US" sz="1600" dirty="0"/>
              <a:t> </a:t>
            </a:r>
            <a:r>
              <a:rPr lang="en-US" altLang="zh-CN" sz="1600" dirty="0"/>
              <a:t>by</a:t>
            </a:r>
            <a:r>
              <a:rPr lang="zh-CN" altLang="en-US" sz="1600" dirty="0"/>
              <a:t> </a:t>
            </a:r>
            <a:r>
              <a:rPr lang="en-US" altLang="zh-CN" sz="1600" u="sng" dirty="0"/>
              <a:t>massive</a:t>
            </a:r>
            <a:r>
              <a:rPr lang="zh-CN" altLang="en-US" sz="1600" dirty="0"/>
              <a:t> </a:t>
            </a:r>
            <a:r>
              <a:rPr lang="en-US" altLang="zh-CN" sz="1600" dirty="0"/>
              <a:t>triples</a:t>
            </a:r>
            <a:endParaRPr lang="en-US" sz="1200" dirty="0"/>
          </a:p>
        </p:txBody>
      </p:sp>
      <p:sp>
        <p:nvSpPr>
          <p:cNvPr id="51" name="TextBox 50">
            <a:extLst>
              <a:ext uri="{FF2B5EF4-FFF2-40B4-BE49-F238E27FC236}">
                <a16:creationId xmlns:a16="http://schemas.microsoft.com/office/drawing/2014/main" id="{0234C32D-202A-3048-8912-CE3D7DD52D91}"/>
              </a:ext>
            </a:extLst>
          </p:cNvPr>
          <p:cNvSpPr txBox="1"/>
          <p:nvPr/>
        </p:nvSpPr>
        <p:spPr>
          <a:xfrm>
            <a:off x="8999145" y="1763423"/>
            <a:ext cx="3158663" cy="1415772"/>
          </a:xfrm>
          <a:prstGeom prst="rect">
            <a:avLst/>
          </a:prstGeom>
          <a:solidFill>
            <a:srgbClr val="92D050"/>
          </a:solidFill>
        </p:spPr>
        <p:txBody>
          <a:bodyPr wrap="square" rtlCol="0">
            <a:spAutoFit/>
          </a:bodyPr>
          <a:lstStyle/>
          <a:p>
            <a:pPr defTabSz="457200"/>
            <a:r>
              <a:rPr lang="en-US" altLang="zh-CN" sz="1800" dirty="0"/>
              <a:t>No</a:t>
            </a:r>
            <a:r>
              <a:rPr lang="zh-CN" altLang="en-US" sz="1800" dirty="0"/>
              <a:t> </a:t>
            </a:r>
            <a:r>
              <a:rPr lang="en-US" altLang="zh-CN" sz="1800" dirty="0"/>
              <a:t>heavy</a:t>
            </a:r>
            <a:r>
              <a:rPr lang="zh-CN" altLang="en-US" sz="1800" dirty="0"/>
              <a:t> </a:t>
            </a:r>
            <a:r>
              <a:rPr lang="en-US" altLang="zh-CN" sz="1800" dirty="0"/>
              <a:t>annotation</a:t>
            </a:r>
            <a:r>
              <a:rPr lang="zh-CN" altLang="en-US" sz="1800" dirty="0"/>
              <a:t> </a:t>
            </a:r>
            <a:r>
              <a:rPr lang="en-US" altLang="zh-CN" sz="1800" dirty="0"/>
              <a:t>required</a:t>
            </a:r>
            <a:endParaRPr lang="zh-CN" altLang="en-US" sz="1800" dirty="0"/>
          </a:p>
          <a:p>
            <a:pPr defTabSz="457200"/>
            <a:r>
              <a:rPr lang="en-US" altLang="zh-CN" sz="1800" dirty="0"/>
              <a:t>No</a:t>
            </a:r>
            <a:r>
              <a:rPr lang="zh-CN" altLang="en-US" sz="1800" dirty="0"/>
              <a:t> </a:t>
            </a:r>
            <a:r>
              <a:rPr lang="en-US" altLang="zh-CN" sz="1800" dirty="0"/>
              <a:t>domain</a:t>
            </a:r>
            <a:r>
              <a:rPr lang="zh-CN" altLang="en-US" sz="1800" dirty="0"/>
              <a:t> </a:t>
            </a:r>
            <a:r>
              <a:rPr lang="en-US" altLang="zh-CN" sz="1800" dirty="0"/>
              <a:t>knowledge</a:t>
            </a:r>
            <a:r>
              <a:rPr lang="zh-CN" altLang="en-US" sz="1800" dirty="0"/>
              <a:t> </a:t>
            </a:r>
            <a:r>
              <a:rPr lang="en-US" altLang="zh-CN" sz="1800" dirty="0"/>
              <a:t>required</a:t>
            </a:r>
            <a:endParaRPr lang="zh-CN" altLang="en-US" sz="1800" dirty="0"/>
          </a:p>
          <a:p>
            <a:pPr defTabSz="457200"/>
            <a:r>
              <a:rPr lang="en-US" altLang="zh-CN" sz="1800" dirty="0"/>
              <a:t>No</a:t>
            </a:r>
            <a:r>
              <a:rPr lang="zh-CN" altLang="en-US" sz="1800" dirty="0"/>
              <a:t> </a:t>
            </a:r>
            <a:r>
              <a:rPr lang="en-US" altLang="zh-CN" sz="1800" dirty="0"/>
              <a:t>query</a:t>
            </a:r>
            <a:r>
              <a:rPr lang="zh-CN" altLang="en-US" sz="1800" dirty="0"/>
              <a:t> </a:t>
            </a:r>
            <a:r>
              <a:rPr lang="en-US" altLang="zh-CN" sz="1800" dirty="0"/>
              <a:t>log</a:t>
            </a:r>
            <a:r>
              <a:rPr lang="zh-CN" altLang="en-US" sz="1800" dirty="0"/>
              <a:t> </a:t>
            </a:r>
            <a:r>
              <a:rPr lang="en-US" altLang="zh-CN" sz="1800" dirty="0"/>
              <a:t>required</a:t>
            </a:r>
          </a:p>
          <a:p>
            <a:pPr defTabSz="457200"/>
            <a:r>
              <a:rPr lang="en-US" altLang="zh-CN" sz="1600" dirty="0"/>
              <a:t>if</a:t>
            </a:r>
            <a:r>
              <a:rPr lang="zh-CN" altLang="en-US" sz="1600" dirty="0"/>
              <a:t> </a:t>
            </a:r>
            <a:r>
              <a:rPr lang="en-US" altLang="zh-CN" sz="1600" dirty="0"/>
              <a:t>we</a:t>
            </a:r>
            <a:r>
              <a:rPr lang="zh-CN" altLang="en-US" sz="1600" dirty="0"/>
              <a:t> </a:t>
            </a:r>
            <a:r>
              <a:rPr lang="en-US" altLang="zh-CN" sz="1600" dirty="0"/>
              <a:t>can</a:t>
            </a:r>
            <a:r>
              <a:rPr lang="zh-CN" altLang="en-US" sz="1600" dirty="0"/>
              <a:t> </a:t>
            </a:r>
            <a:r>
              <a:rPr lang="en-US" altLang="zh-CN" sz="1600" dirty="0"/>
              <a:t>recognize</a:t>
            </a:r>
            <a:r>
              <a:rPr lang="zh-CN" altLang="en-US" sz="1600" dirty="0"/>
              <a:t> </a:t>
            </a:r>
            <a:r>
              <a:rPr lang="en-US" altLang="zh-CN" sz="1600" dirty="0"/>
              <a:t>and</a:t>
            </a:r>
            <a:r>
              <a:rPr lang="zh-CN" altLang="en-US" sz="1600" dirty="0"/>
              <a:t> </a:t>
            </a:r>
            <a:r>
              <a:rPr lang="en-US" altLang="zh-CN" sz="1600" dirty="0"/>
              <a:t>type</a:t>
            </a:r>
            <a:r>
              <a:rPr lang="zh-CN" altLang="en-US" sz="1600" dirty="0"/>
              <a:t> </a:t>
            </a:r>
            <a:r>
              <a:rPr lang="en-US" altLang="zh-CN" sz="1600" dirty="0"/>
              <a:t>the</a:t>
            </a:r>
            <a:r>
              <a:rPr lang="zh-CN" altLang="en-US" sz="1600" dirty="0"/>
              <a:t> </a:t>
            </a:r>
            <a:r>
              <a:rPr lang="en-US" altLang="zh-CN" sz="1600" dirty="0"/>
              <a:t>entities</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same</a:t>
            </a:r>
            <a:r>
              <a:rPr lang="zh-CN" altLang="en-US" sz="1600" dirty="0"/>
              <a:t> </a:t>
            </a:r>
            <a:r>
              <a:rPr lang="en-US" altLang="zh-CN" sz="1600" dirty="0"/>
              <a:t>manner</a:t>
            </a:r>
            <a:r>
              <a:rPr lang="mr-IN" altLang="zh-CN" sz="1600" dirty="0"/>
              <a:t>…</a:t>
            </a:r>
            <a:endParaRPr lang="zh-CN" altLang="en-US" sz="1600" dirty="0"/>
          </a:p>
        </p:txBody>
      </p:sp>
    </p:spTree>
    <p:extLst>
      <p:ext uri="{BB962C8B-B14F-4D97-AF65-F5344CB8AC3E}">
        <p14:creationId xmlns:p14="http://schemas.microsoft.com/office/powerpoint/2010/main" val="37192186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Pattern Discovery by Phrase </a:t>
            </a:r>
            <a:r>
              <a:rPr lang="en-US" altLang="zh-CN" dirty="0"/>
              <a:t>Mining and Entity Typing</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52</a:t>
            </a:fld>
            <a:endParaRPr lang="en-US"/>
          </a:p>
        </p:txBody>
      </p:sp>
      <p:cxnSp>
        <p:nvCxnSpPr>
          <p:cNvPr id="27" name="Straight Arrow Connector 26">
            <a:extLst>
              <a:ext uri="{FF2B5EF4-FFF2-40B4-BE49-F238E27FC236}">
                <a16:creationId xmlns:a16="http://schemas.microsoft.com/office/drawing/2014/main" id="{2C630F71-A6F6-654C-80A8-4EEBD2BF6B34}"/>
              </a:ext>
            </a:extLst>
          </p:cNvPr>
          <p:cNvCxnSpPr>
            <a:stCxn id="53" idx="2"/>
            <a:endCxn id="55" idx="0"/>
          </p:cNvCxnSpPr>
          <p:nvPr/>
        </p:nvCxnSpPr>
        <p:spPr>
          <a:xfrm>
            <a:off x="6107724" y="2005671"/>
            <a:ext cx="0" cy="970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EA77420-6AF0-4B4B-8B23-6000474EBA12}"/>
              </a:ext>
            </a:extLst>
          </p:cNvPr>
          <p:cNvCxnSpPr>
            <a:stCxn id="55" idx="2"/>
            <a:endCxn id="57" idx="0"/>
          </p:cNvCxnSpPr>
          <p:nvPr/>
        </p:nvCxnSpPr>
        <p:spPr>
          <a:xfrm>
            <a:off x="6107724" y="3376741"/>
            <a:ext cx="0" cy="12102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47117BB-4653-384D-980C-DE3C197442AD}"/>
              </a:ext>
            </a:extLst>
          </p:cNvPr>
          <p:cNvCxnSpPr>
            <a:stCxn id="57" idx="2"/>
            <a:endCxn id="58" idx="0"/>
          </p:cNvCxnSpPr>
          <p:nvPr/>
        </p:nvCxnSpPr>
        <p:spPr>
          <a:xfrm flipH="1">
            <a:off x="6096000" y="4987071"/>
            <a:ext cx="11724" cy="11164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A51B2124-E593-8040-8978-5E15E6D92027}"/>
              </a:ext>
            </a:extLst>
          </p:cNvPr>
          <p:cNvSpPr>
            <a:spLocks/>
          </p:cNvSpPr>
          <p:nvPr/>
        </p:nvSpPr>
        <p:spPr>
          <a:xfrm>
            <a:off x="2074810" y="1605560"/>
            <a:ext cx="8065828"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a:t>
            </a:r>
            <a:r>
              <a:rPr lang="en-US" sz="2000" dirty="0">
                <a:solidFill>
                  <a:prstClr val="black"/>
                </a:solidFill>
                <a:ea typeface="Corbel" charset="0"/>
                <a:cs typeface="Corbel" charset="0"/>
              </a:rPr>
              <a:t>President Blaise </a:t>
            </a:r>
            <a:r>
              <a:rPr lang="en-US" sz="2000" dirty="0" err="1">
                <a:solidFill>
                  <a:prstClr val="black"/>
                </a:solidFill>
                <a:ea typeface="Corbel" charset="0"/>
                <a:cs typeface="Corbel" charset="0"/>
              </a:rPr>
              <a:t>Compao</a:t>
            </a:r>
            <a:r>
              <a:rPr lang="en-US" altLang="zh-CN" sz="2000" dirty="0" err="1">
                <a:solidFill>
                  <a:prstClr val="black"/>
                </a:solidFill>
                <a:ea typeface="Corbel" charset="0"/>
                <a:cs typeface="Corbel" charset="0"/>
              </a:rPr>
              <a:t>ré</a:t>
            </a:r>
            <a:r>
              <a:rPr lang="en-US" sz="2000" dirty="0" err="1">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Burkina Faso</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000" dirty="0">
              <a:solidFill>
                <a:prstClr val="black"/>
              </a:solidFill>
              <a:ea typeface="Corbel" charset="0"/>
              <a:cs typeface="Corbel" charset="0"/>
            </a:endParaRPr>
          </a:p>
        </p:txBody>
      </p:sp>
      <p:sp>
        <p:nvSpPr>
          <p:cNvPr id="54" name="Rectangle 53">
            <a:extLst>
              <a:ext uri="{FF2B5EF4-FFF2-40B4-BE49-F238E27FC236}">
                <a16:creationId xmlns:a16="http://schemas.microsoft.com/office/drawing/2014/main" id="{94300F06-0D16-6D40-B991-FCD3E83D4070}"/>
              </a:ext>
            </a:extLst>
          </p:cNvPr>
          <p:cNvSpPr/>
          <p:nvPr/>
        </p:nvSpPr>
        <p:spPr>
          <a:xfrm>
            <a:off x="3321837" y="2260319"/>
            <a:ext cx="5571782" cy="461665"/>
          </a:xfrm>
          <a:prstGeom prst="rect">
            <a:avLst/>
          </a:prstGeom>
          <a:solidFill>
            <a:schemeClr val="bg1"/>
          </a:solidFill>
          <a:ln>
            <a:solidFill>
              <a:schemeClr val="accent1"/>
            </a:solidFill>
          </a:ln>
        </p:spPr>
        <p:txBody>
          <a:bodyPr wrap="none">
            <a:spAutoFit/>
          </a:bodyPr>
          <a:lstStyle/>
          <a:p>
            <a:pPr algn="ctr" defTabSz="457200"/>
            <a:r>
              <a:rPr lang="en-US" altLang="zh-CN" sz="2400" dirty="0">
                <a:solidFill>
                  <a:srgbClr val="0000CC"/>
                </a:solidFill>
                <a:ea typeface="Corbel" charset="0"/>
                <a:cs typeface="Corbel" charset="0"/>
              </a:rPr>
              <a:t>Phrase</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mining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t>
            </a:r>
            <a:r>
              <a:rPr lang="en-US" altLang="zh-CN" sz="2400" dirty="0" err="1">
                <a:solidFill>
                  <a:srgbClr val="0000CC"/>
                </a:solidFill>
                <a:ea typeface="Corbel" charset="0"/>
                <a:cs typeface="Corbel" charset="0"/>
              </a:rPr>
              <a:t>SegPhrase</a:t>
            </a:r>
            <a:r>
              <a:rPr lang="en-US" altLang="zh-CN" sz="2400" dirty="0">
                <a:solidFill>
                  <a:srgbClr val="0000CC"/>
                </a:solidFill>
                <a:ea typeface="Corbel" charset="0"/>
                <a:cs typeface="Corbel" charset="0"/>
              </a:rPr>
              <a:t> and </a:t>
            </a:r>
            <a:r>
              <a:rPr lang="en-US" altLang="zh-CN" sz="2400" dirty="0" err="1">
                <a:solidFill>
                  <a:srgbClr val="0000CC"/>
                </a:solidFill>
                <a:ea typeface="Corbel" charset="0"/>
                <a:cs typeface="Corbel" charset="0"/>
              </a:rPr>
              <a:t>AutoPhrase</a:t>
            </a:r>
            <a:r>
              <a:rPr lang="en-US" altLang="zh-CN" sz="2400" dirty="0">
                <a:solidFill>
                  <a:srgbClr val="0000CC"/>
                </a:solidFill>
                <a:ea typeface="Corbel" charset="0"/>
                <a:cs typeface="Corbel" charset="0"/>
              </a:rPr>
              <a:t>)</a:t>
            </a:r>
            <a:endParaRPr lang="en-US" sz="2400" dirty="0">
              <a:solidFill>
                <a:srgbClr val="0000CC"/>
              </a:solidFill>
              <a:ea typeface="Corbel" charset="0"/>
              <a:cs typeface="Corbel" charset="0"/>
            </a:endParaRPr>
          </a:p>
        </p:txBody>
      </p:sp>
      <p:sp>
        <p:nvSpPr>
          <p:cNvPr id="55" name="Rectangle 54">
            <a:extLst>
              <a:ext uri="{FF2B5EF4-FFF2-40B4-BE49-F238E27FC236}">
                <a16:creationId xmlns:a16="http://schemas.microsoft.com/office/drawing/2014/main" id="{BA2079D7-3480-AC49-BA06-E319E43112E4}"/>
              </a:ext>
            </a:extLst>
          </p:cNvPr>
          <p:cNvSpPr>
            <a:spLocks/>
          </p:cNvSpPr>
          <p:nvPr/>
        </p:nvSpPr>
        <p:spPr>
          <a:xfrm>
            <a:off x="1982688" y="2976631"/>
            <a:ext cx="8250072"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a:t>
            </a:r>
            <a:r>
              <a:rPr lang="en-US" sz="2000" dirty="0">
                <a:solidFill>
                  <a:prstClr val="black"/>
                </a:solidFill>
                <a:ea typeface="Corbel" charset="0"/>
                <a:cs typeface="Corbel" charset="0"/>
              </a:rPr>
              <a:t>resident </a:t>
            </a:r>
            <a:r>
              <a:rPr lang="en-US" altLang="zh-CN" sz="2000" dirty="0" err="1">
                <a:solidFill>
                  <a:srgbClr val="FF0000"/>
                </a:solidFill>
                <a:ea typeface="Corbel" charset="0"/>
                <a:cs typeface="Corbel" charset="0"/>
              </a:rPr>
              <a:t>b</a:t>
            </a:r>
            <a:r>
              <a:rPr lang="en-US" sz="2000" dirty="0" err="1">
                <a:solidFill>
                  <a:srgbClr val="FF0000"/>
                </a:solidFill>
                <a:ea typeface="Corbel" charset="0"/>
                <a:cs typeface="Corbel" charset="0"/>
              </a:rPr>
              <a:t>laise</a:t>
            </a:r>
            <a:r>
              <a:rPr lang="en-US" altLang="zh-CN" sz="2000" dirty="0" err="1">
                <a:solidFill>
                  <a:srgbClr val="FF0000"/>
                </a:solidFill>
                <a:ea typeface="Corbel" charset="0"/>
                <a:cs typeface="Corbel" charset="0"/>
              </a:rPr>
              <a:t>_c</a:t>
            </a:r>
            <a:r>
              <a:rPr lang="en-US" sz="2000" dirty="0" err="1">
                <a:solidFill>
                  <a:srgbClr val="FF0000"/>
                </a:solidFill>
                <a:ea typeface="Corbel" charset="0"/>
                <a:cs typeface="Corbel" charset="0"/>
              </a:rPr>
              <a:t>ompao</a:t>
            </a:r>
            <a:r>
              <a:rPr lang="en-US" altLang="zh-CN" sz="2000" dirty="0" err="1">
                <a:solidFill>
                  <a:srgbClr val="FF0000"/>
                </a:solidFill>
                <a:ea typeface="Corbel" charset="0"/>
                <a:cs typeface="Corbel" charset="0"/>
              </a:rPr>
              <a:t>ré</a:t>
            </a:r>
            <a:r>
              <a:rPr lang="en-US" sz="2000" dirty="0" err="1">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err="1">
                <a:solidFill>
                  <a:srgbClr val="FF0000"/>
                </a:solidFill>
                <a:ea typeface="Corbel" charset="0"/>
                <a:cs typeface="Corbel" charset="0"/>
              </a:rPr>
              <a:t>b</a:t>
            </a:r>
            <a:r>
              <a:rPr lang="en-US" sz="2000" dirty="0" err="1">
                <a:solidFill>
                  <a:srgbClr val="FF0000"/>
                </a:solidFill>
                <a:ea typeface="Corbel" charset="0"/>
                <a:cs typeface="Corbel" charset="0"/>
              </a:rPr>
              <a:t>urkina</a:t>
            </a:r>
            <a:r>
              <a:rPr lang="en-US" altLang="zh-CN" sz="2000" dirty="0" err="1">
                <a:solidFill>
                  <a:srgbClr val="FF0000"/>
                </a:solidFill>
                <a:ea typeface="Corbel" charset="0"/>
                <a:cs typeface="Corbel" charset="0"/>
              </a:rPr>
              <a:t>_f</a:t>
            </a:r>
            <a:r>
              <a:rPr lang="en-US" sz="2000" dirty="0" err="1">
                <a:solidFill>
                  <a:srgbClr val="FF0000"/>
                </a:solidFill>
                <a:ea typeface="Corbel" charset="0"/>
                <a:cs typeface="Corbel" charset="0"/>
              </a:rPr>
              <a:t>aso</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000" dirty="0">
              <a:solidFill>
                <a:prstClr val="black"/>
              </a:solidFill>
              <a:ea typeface="Corbel" charset="0"/>
              <a:cs typeface="Corbel" charset="0"/>
            </a:endParaRPr>
          </a:p>
        </p:txBody>
      </p:sp>
      <p:sp>
        <p:nvSpPr>
          <p:cNvPr id="56" name="Rectangle 55">
            <a:extLst>
              <a:ext uri="{FF2B5EF4-FFF2-40B4-BE49-F238E27FC236}">
                <a16:creationId xmlns:a16="http://schemas.microsoft.com/office/drawing/2014/main" id="{E2E0374A-28C4-7942-8F96-F8D0D0ED0258}"/>
              </a:ext>
            </a:extLst>
          </p:cNvPr>
          <p:cNvSpPr/>
          <p:nvPr/>
        </p:nvSpPr>
        <p:spPr>
          <a:xfrm>
            <a:off x="2419927" y="3631390"/>
            <a:ext cx="8248073" cy="461665"/>
          </a:xfrm>
          <a:prstGeom prst="rect">
            <a:avLst/>
          </a:prstGeom>
          <a:solidFill>
            <a:schemeClr val="bg1"/>
          </a:solidFill>
          <a:ln>
            <a:solidFill>
              <a:schemeClr val="accent1"/>
            </a:solidFill>
          </a:ln>
        </p:spPr>
        <p:txBody>
          <a:bodyPr wrap="square">
            <a:spAutoFit/>
          </a:bodyPr>
          <a:lstStyle/>
          <a:p>
            <a:pPr algn="ctr" defTabSz="457200"/>
            <a:r>
              <a:rPr lang="en-US" altLang="zh-CN" sz="2400" dirty="0">
                <a:solidFill>
                  <a:srgbClr val="0000CC"/>
                </a:solidFill>
                <a:ea typeface="Corbel" charset="0"/>
                <a:cs typeface="Corbel" charset="0"/>
              </a:rPr>
              <a:t>Entity</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recognition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and</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typing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with</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Distant</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Supervision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t>
            </a:r>
            <a:r>
              <a:rPr lang="en-US" altLang="zh-CN" sz="2400" dirty="0" err="1">
                <a:solidFill>
                  <a:srgbClr val="0000CC"/>
                </a:solidFill>
                <a:ea typeface="Corbel" charset="0"/>
                <a:cs typeface="Corbel" charset="0"/>
              </a:rPr>
              <a:t>ClusType</a:t>
            </a:r>
            <a:r>
              <a:rPr lang="en-US" altLang="zh-CN" sz="2400" dirty="0">
                <a:solidFill>
                  <a:srgbClr val="0000CC"/>
                </a:solidFill>
                <a:ea typeface="Corbel" charset="0"/>
                <a:cs typeface="Corbel" charset="0"/>
              </a:rPr>
              <a:t>)</a:t>
            </a:r>
            <a:endParaRPr lang="en-US" sz="2400" dirty="0">
              <a:solidFill>
                <a:srgbClr val="0000CC"/>
              </a:solidFill>
              <a:ea typeface="Corbel" charset="0"/>
              <a:cs typeface="Corbel" charset="0"/>
            </a:endParaRPr>
          </a:p>
        </p:txBody>
      </p:sp>
      <p:sp>
        <p:nvSpPr>
          <p:cNvPr id="57" name="Rectangle 56">
            <a:extLst>
              <a:ext uri="{FF2B5EF4-FFF2-40B4-BE49-F238E27FC236}">
                <a16:creationId xmlns:a16="http://schemas.microsoft.com/office/drawing/2014/main" id="{2AB55ED0-E808-7C4C-BFCF-8A245EE9B523}"/>
              </a:ext>
            </a:extLst>
          </p:cNvPr>
          <p:cNvSpPr>
            <a:spLocks/>
          </p:cNvSpPr>
          <p:nvPr/>
        </p:nvSpPr>
        <p:spPr>
          <a:xfrm>
            <a:off x="2679468" y="4586961"/>
            <a:ext cx="6856512"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“pr</a:t>
            </a:r>
            <a:r>
              <a:rPr lang="en-US" sz="2000" dirty="0">
                <a:solidFill>
                  <a:prstClr val="black"/>
                </a:solidFill>
                <a:ea typeface="Corbel" charset="0"/>
                <a:cs typeface="Corbel" charset="0"/>
              </a:rPr>
              <a:t>esident </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ERSON</a:t>
            </a:r>
            <a:r>
              <a:rPr lang="en-US" sz="2000" dirty="0">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a:solidFill>
                  <a:srgbClr val="FF0000"/>
                </a:solidFill>
                <a:ea typeface="Corbel" charset="0"/>
                <a:cs typeface="Corbel" charset="0"/>
              </a:rPr>
              <a:t>$L</a:t>
            </a:r>
            <a:r>
              <a:rPr lang="en-US" altLang="zh-CN" sz="1600" dirty="0">
                <a:solidFill>
                  <a:srgbClr val="FF0000"/>
                </a:solidFill>
                <a:ea typeface="Corbel" charset="0"/>
                <a:cs typeface="Corbel" charset="0"/>
              </a:rPr>
              <a:t>OCATION</a:t>
            </a:r>
            <a:r>
              <a:rPr lang="zh-CN" altLang="en-US" sz="1600" dirty="0">
                <a:solidFill>
                  <a:srgbClr val="FF0000"/>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800" dirty="0">
              <a:solidFill>
                <a:prstClr val="black"/>
              </a:solidFill>
              <a:ea typeface="Corbel" charset="0"/>
              <a:cs typeface="Corbel" charset="0"/>
            </a:endParaRPr>
          </a:p>
        </p:txBody>
      </p:sp>
      <p:sp>
        <p:nvSpPr>
          <p:cNvPr id="58" name="Rectangle 57">
            <a:extLst>
              <a:ext uri="{FF2B5EF4-FFF2-40B4-BE49-F238E27FC236}">
                <a16:creationId xmlns:a16="http://schemas.microsoft.com/office/drawing/2014/main" id="{5D72AC93-D252-5D47-B048-820752005C06}"/>
              </a:ext>
            </a:extLst>
          </p:cNvPr>
          <p:cNvSpPr>
            <a:spLocks/>
          </p:cNvSpPr>
          <p:nvPr/>
        </p:nvSpPr>
        <p:spPr>
          <a:xfrm>
            <a:off x="1524000" y="6103494"/>
            <a:ext cx="9144000" cy="400110"/>
          </a:xfrm>
          <a:prstGeom prst="rect">
            <a:avLst/>
          </a:prstGeom>
          <a:solidFill>
            <a:schemeClr val="bg1"/>
          </a:solidFill>
          <a:ln w="28575">
            <a:noFill/>
          </a:ln>
        </p:spPr>
        <p:txBody>
          <a:bodyPr wrap="square">
            <a:spAutoFit/>
          </a:bodyPr>
          <a:lstStyle/>
          <a:p>
            <a:pPr defTabSz="457200"/>
            <a:r>
              <a:rPr lang="en-US" altLang="zh-CN" sz="2000" dirty="0">
                <a:solidFill>
                  <a:prstClr val="black"/>
                </a:solidFill>
                <a:ea typeface="Corbel" charset="0"/>
                <a:cs typeface="Corbel" charset="0"/>
              </a:rPr>
              <a:t>“pr</a:t>
            </a:r>
            <a:r>
              <a:rPr lang="en-US" sz="2000" dirty="0">
                <a:solidFill>
                  <a:prstClr val="black"/>
                </a:solidFill>
                <a:ea typeface="Corbel" charset="0"/>
                <a:cs typeface="Corbel" charset="0"/>
              </a:rPr>
              <a:t>esident </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ERSON</a:t>
            </a:r>
            <a:r>
              <a:rPr lang="en-US" altLang="zh-CN" sz="2000" dirty="0">
                <a:solidFill>
                  <a:srgbClr val="FF0000"/>
                </a:solidFill>
                <a:ea typeface="Corbel" charset="0"/>
                <a:cs typeface="Corbel" charset="0"/>
              </a:rPr>
              <a:t>.P</a:t>
            </a:r>
            <a:r>
              <a:rPr lang="en-US" altLang="zh-CN" sz="1600" dirty="0">
                <a:solidFill>
                  <a:srgbClr val="FF0000"/>
                </a:solidFill>
                <a:ea typeface="Corbel" charset="0"/>
                <a:cs typeface="Corbel" charset="0"/>
              </a:rPr>
              <a:t>OLITICIAN</a:t>
            </a:r>
            <a:r>
              <a:rPr lang="en-US" sz="2000" dirty="0">
                <a:solidFill>
                  <a:prstClr val="black"/>
                </a:solidFill>
                <a:ea typeface="Corbel" charset="0"/>
                <a:cs typeface="Corbel" charset="0"/>
              </a:rPr>
              <a:t>’s</a:t>
            </a:r>
            <a:r>
              <a:rPr lang="zh-CN" altLang="en-US" sz="2000" dirty="0">
                <a:solidFill>
                  <a:prstClr val="black"/>
                </a:solidFill>
                <a:ea typeface="Corbel" charset="0"/>
                <a:cs typeface="Corbel" charset="0"/>
              </a:rPr>
              <a:t> </a:t>
            </a:r>
            <a:r>
              <a:rPr lang="en-US" sz="2000" dirty="0">
                <a:solidFill>
                  <a:prstClr val="black"/>
                </a:solidFill>
                <a:ea typeface="Corbel" charset="0"/>
                <a:cs typeface="Corbel" charset="0"/>
              </a:rPr>
              <a:t>government of</a:t>
            </a:r>
            <a:r>
              <a:rPr lang="zh-CN" altLang="en-US" sz="2000" dirty="0">
                <a:solidFill>
                  <a:prstClr val="black"/>
                </a:solidFill>
                <a:ea typeface="Corbel" charset="0"/>
                <a:cs typeface="Corbel" charset="0"/>
              </a:rPr>
              <a:t> </a:t>
            </a:r>
            <a:r>
              <a:rPr lang="en-US" altLang="zh-CN" sz="2000" dirty="0">
                <a:solidFill>
                  <a:srgbClr val="FF0000"/>
                </a:solidFill>
                <a:ea typeface="Corbel" charset="0"/>
                <a:cs typeface="Corbel" charset="0"/>
              </a:rPr>
              <a:t>$L</a:t>
            </a:r>
            <a:r>
              <a:rPr lang="en-US" altLang="zh-CN" sz="1600" dirty="0">
                <a:solidFill>
                  <a:srgbClr val="FF0000"/>
                </a:solidFill>
                <a:ea typeface="Corbel" charset="0"/>
                <a:cs typeface="Corbel" charset="0"/>
              </a:rPr>
              <a:t>OCATION</a:t>
            </a:r>
            <a:r>
              <a:rPr lang="en-US" altLang="zh-CN" sz="2000" dirty="0">
                <a:solidFill>
                  <a:srgbClr val="FF0000"/>
                </a:solidFill>
                <a:ea typeface="Corbel" charset="0"/>
                <a:cs typeface="Corbel" charset="0"/>
              </a:rPr>
              <a:t>.C</a:t>
            </a:r>
            <a:r>
              <a:rPr lang="en-US" altLang="zh-CN" sz="1600" dirty="0">
                <a:solidFill>
                  <a:srgbClr val="FF0000"/>
                </a:solidFill>
                <a:ea typeface="Corbel" charset="0"/>
                <a:cs typeface="Corbel" charset="0"/>
              </a:rPr>
              <a:t>OUNTRY</a:t>
            </a:r>
            <a:r>
              <a:rPr lang="zh-CN" altLang="en-US" sz="1600" dirty="0">
                <a:solidFill>
                  <a:srgbClr val="FF0000"/>
                </a:solidFill>
                <a:ea typeface="Corbel" charset="0"/>
                <a:cs typeface="Corbel" charset="0"/>
              </a:rPr>
              <a:t> </a:t>
            </a:r>
            <a:r>
              <a:rPr lang="en-US" altLang="zh-CN" sz="2000" dirty="0">
                <a:solidFill>
                  <a:prstClr val="black"/>
                </a:solidFill>
                <a:ea typeface="Corbel" charset="0"/>
                <a:cs typeface="Corbel" charset="0"/>
              </a:rPr>
              <a:t>was</a:t>
            </a:r>
            <a:r>
              <a:rPr lang="zh-CN" altLang="en-US" sz="2000" dirty="0">
                <a:solidFill>
                  <a:prstClr val="black"/>
                </a:solidFill>
                <a:ea typeface="Corbel" charset="0"/>
                <a:cs typeface="Corbel" charset="0"/>
              </a:rPr>
              <a:t> </a:t>
            </a:r>
            <a:r>
              <a:rPr lang="en-US" altLang="zh-CN" sz="2000" dirty="0">
                <a:solidFill>
                  <a:prstClr val="black"/>
                </a:solidFill>
                <a:ea typeface="Corbel" charset="0"/>
                <a:cs typeface="Corbel" charset="0"/>
              </a:rPr>
              <a:t>founded</a:t>
            </a:r>
            <a:r>
              <a:rPr lang="zh-CN" altLang="en-US" sz="2000" dirty="0">
                <a:solidFill>
                  <a:prstClr val="black"/>
                </a:solidFill>
                <a:ea typeface="Corbel" charset="0"/>
                <a:cs typeface="Corbel" charset="0"/>
              </a:rPr>
              <a:t> </a:t>
            </a:r>
            <a:r>
              <a:rPr lang="mr-IN" altLang="zh-CN" sz="2000" dirty="0">
                <a:solidFill>
                  <a:prstClr val="black"/>
                </a:solidFill>
                <a:ea typeface="Corbel" charset="0"/>
                <a:cs typeface="Corbel" charset="0"/>
              </a:rPr>
              <a:t>…</a:t>
            </a:r>
            <a:r>
              <a:rPr lang="en-US" altLang="zh-CN" sz="2000" dirty="0">
                <a:solidFill>
                  <a:prstClr val="black"/>
                </a:solidFill>
                <a:ea typeface="Corbel" charset="0"/>
                <a:cs typeface="Corbel" charset="0"/>
              </a:rPr>
              <a:t>”</a:t>
            </a:r>
            <a:endParaRPr lang="zh-CN" altLang="en-US" sz="2800" dirty="0">
              <a:solidFill>
                <a:prstClr val="black"/>
              </a:solidFill>
              <a:ea typeface="Corbel" charset="0"/>
              <a:cs typeface="Corbel" charset="0"/>
            </a:endParaRPr>
          </a:p>
        </p:txBody>
      </p:sp>
      <p:sp>
        <p:nvSpPr>
          <p:cNvPr id="59" name="Rectangle 58">
            <a:extLst>
              <a:ext uri="{FF2B5EF4-FFF2-40B4-BE49-F238E27FC236}">
                <a16:creationId xmlns:a16="http://schemas.microsoft.com/office/drawing/2014/main" id="{5F8F956C-A896-494B-936D-64E35A1A9224}"/>
              </a:ext>
            </a:extLst>
          </p:cNvPr>
          <p:cNvSpPr/>
          <p:nvPr/>
        </p:nvSpPr>
        <p:spPr>
          <a:xfrm>
            <a:off x="3148979" y="5365234"/>
            <a:ext cx="5894049" cy="461665"/>
          </a:xfrm>
          <a:prstGeom prst="rect">
            <a:avLst/>
          </a:prstGeom>
          <a:solidFill>
            <a:schemeClr val="bg1"/>
          </a:solidFill>
          <a:ln>
            <a:solidFill>
              <a:schemeClr val="accent1"/>
            </a:solidFill>
          </a:ln>
        </p:spPr>
        <p:txBody>
          <a:bodyPr wrap="none">
            <a:spAutoFit/>
          </a:bodyPr>
          <a:lstStyle/>
          <a:p>
            <a:pPr algn="ctr" defTabSz="457200"/>
            <a:r>
              <a:rPr lang="en-US" altLang="zh-CN" sz="2400" dirty="0">
                <a:solidFill>
                  <a:srgbClr val="0000CC"/>
                </a:solidFill>
                <a:ea typeface="Corbel" charset="0"/>
                <a:cs typeface="Corbel" charset="0"/>
              </a:rPr>
              <a:t>Fine-grained</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typing</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(PLE</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by</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Ren</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et</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al.</a:t>
            </a:r>
            <a:r>
              <a:rPr lang="zh-CN" altLang="en-US" sz="2400" dirty="0">
                <a:solidFill>
                  <a:srgbClr val="0000CC"/>
                </a:solidFill>
                <a:ea typeface="Corbel" charset="0"/>
                <a:cs typeface="Corbel" charset="0"/>
              </a:rPr>
              <a:t> </a:t>
            </a:r>
            <a:r>
              <a:rPr lang="en-US" altLang="zh-CN" sz="2400" dirty="0">
                <a:solidFill>
                  <a:srgbClr val="0000CC"/>
                </a:solidFill>
                <a:ea typeface="Corbel" charset="0"/>
                <a:cs typeface="Corbel" charset="0"/>
              </a:rPr>
              <a:t>KDD’16)</a:t>
            </a:r>
            <a:endParaRPr lang="en-US" sz="2400" dirty="0">
              <a:solidFill>
                <a:srgbClr val="0000CC"/>
              </a:solidFill>
              <a:ea typeface="Corbel" charset="0"/>
              <a:cs typeface="Corbel" charset="0"/>
            </a:endParaRPr>
          </a:p>
        </p:txBody>
      </p:sp>
    </p:spTree>
    <p:extLst>
      <p:ext uri="{BB962C8B-B14F-4D97-AF65-F5344CB8AC3E}">
        <p14:creationId xmlns:p14="http://schemas.microsoft.com/office/powerpoint/2010/main" val="2669522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Meta-Pattern</a:t>
            </a:r>
            <a:r>
              <a:rPr lang="zh-CN" altLang="en-US" dirty="0"/>
              <a:t> </a:t>
            </a:r>
            <a:r>
              <a:rPr lang="en-US" altLang="zh-CN" dirty="0"/>
              <a:t>Quality</a:t>
            </a:r>
            <a:r>
              <a:rPr lang="zh-CN" altLang="en-US" dirty="0"/>
              <a:t> </a:t>
            </a:r>
            <a:r>
              <a:rPr lang="en-US" altLang="zh-CN" dirty="0"/>
              <a:t>Assessment</a:t>
            </a:r>
            <a:r>
              <a:rPr lang="zh-CN" altLang="en-US" dirty="0"/>
              <a:t> </a:t>
            </a:r>
            <a:r>
              <a:rPr lang="en-US" altLang="zh-CN" dirty="0"/>
              <a:t>and</a:t>
            </a:r>
            <a:r>
              <a:rPr lang="zh-CN" altLang="en-US" dirty="0"/>
              <a:t> </a:t>
            </a:r>
            <a:r>
              <a:rPr lang="en-US" altLang="zh-CN" dirty="0"/>
              <a:t>Segmentation</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53</a:t>
            </a:fld>
            <a:endParaRPr lang="en-US"/>
          </a:p>
        </p:txBody>
      </p:sp>
      <p:sp>
        <p:nvSpPr>
          <p:cNvPr id="14" name="Content Placeholder 2">
            <a:extLst>
              <a:ext uri="{FF2B5EF4-FFF2-40B4-BE49-F238E27FC236}">
                <a16:creationId xmlns:a16="http://schemas.microsoft.com/office/drawing/2014/main" id="{2F3999B3-4B56-F446-94FE-65E34C74D3FE}"/>
              </a:ext>
            </a:extLst>
          </p:cNvPr>
          <p:cNvSpPr>
            <a:spLocks noGrp="1"/>
          </p:cNvSpPr>
          <p:nvPr>
            <p:ph idx="1"/>
          </p:nvPr>
        </p:nvSpPr>
        <p:spPr>
          <a:xfrm>
            <a:off x="979055" y="1572748"/>
            <a:ext cx="10058400" cy="2900653"/>
          </a:xfrm>
        </p:spPr>
        <p:txBody>
          <a:bodyPr/>
          <a:lstStyle/>
          <a:p>
            <a:pPr marL="0" indent="0">
              <a:buNone/>
            </a:pPr>
            <a:r>
              <a:rPr lang="en-US" altLang="zh-CN" sz="2400" dirty="0"/>
              <a:t>A</a:t>
            </a:r>
            <a:r>
              <a:rPr lang="zh-CN" altLang="en-US" sz="2400" dirty="0"/>
              <a:t> </a:t>
            </a:r>
            <a:r>
              <a:rPr lang="en-US" altLang="zh-CN" sz="2400" dirty="0"/>
              <a:t>rich</a:t>
            </a:r>
            <a:r>
              <a:rPr lang="zh-CN" altLang="en-US" sz="2400" dirty="0"/>
              <a:t> </a:t>
            </a:r>
            <a:r>
              <a:rPr lang="en-US" altLang="zh-CN" sz="2400" dirty="0"/>
              <a:t>set</a:t>
            </a:r>
            <a:r>
              <a:rPr lang="zh-CN" altLang="en-US" sz="2400" dirty="0"/>
              <a:t> </a:t>
            </a:r>
            <a:r>
              <a:rPr lang="en-US" altLang="zh-CN" sz="2400" dirty="0"/>
              <a:t>of</a:t>
            </a:r>
            <a:r>
              <a:rPr lang="zh-CN" altLang="en-US" sz="2400" dirty="0"/>
              <a:t> </a:t>
            </a:r>
            <a:r>
              <a:rPr lang="en-US" altLang="zh-CN" sz="2400" dirty="0"/>
              <a:t>features:</a:t>
            </a:r>
            <a:endParaRPr lang="zh-CN" altLang="en-US" sz="2400" dirty="0"/>
          </a:p>
          <a:p>
            <a:pPr>
              <a:buFont typeface="Wingdings" charset="2"/>
              <a:buChar char="ü"/>
            </a:pPr>
            <a:r>
              <a:rPr lang="en-US" altLang="zh-CN" sz="2400" dirty="0"/>
              <a:t>Frequency</a:t>
            </a:r>
            <a:endParaRPr lang="zh-CN" altLang="en-US" sz="2400" dirty="0"/>
          </a:p>
          <a:p>
            <a:pPr>
              <a:buFont typeface="Wingdings" charset="2"/>
              <a:buChar char="ü"/>
            </a:pPr>
            <a:r>
              <a:rPr lang="en-US" altLang="zh-CN" sz="2400" dirty="0"/>
              <a:t>Concordance:</a:t>
            </a:r>
            <a:r>
              <a:rPr lang="zh-CN" altLang="en-US" sz="1800" dirty="0"/>
              <a:t> </a:t>
            </a:r>
            <a:r>
              <a:rPr lang="en-US" altLang="zh-CN" sz="1800" dirty="0"/>
              <a:t>“</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’s wife”</a:t>
            </a:r>
            <a:endParaRPr lang="zh-CN" altLang="en-US" sz="1800" dirty="0"/>
          </a:p>
          <a:p>
            <a:pPr>
              <a:buFont typeface="Wingdings" charset="2"/>
              <a:buChar char="ü"/>
            </a:pPr>
            <a:r>
              <a:rPr lang="en-US" altLang="zh-CN" sz="2400" dirty="0"/>
              <a:t>Completeness:</a:t>
            </a:r>
            <a:r>
              <a:rPr lang="en-US" sz="2400" dirty="0">
                <a:latin typeface="Corbel" charset="0"/>
                <a:ea typeface="Corbel" charset="0"/>
                <a:cs typeface="Corbel" charset="0"/>
              </a:rPr>
              <a:t> </a:t>
            </a:r>
            <a:r>
              <a:rPr lang="en-US" altLang="zh-CN" sz="1800" dirty="0">
                <a:latin typeface="Corbel" charset="0"/>
                <a:ea typeface="Corbel" charset="0"/>
                <a:cs typeface="Corbel" charset="0"/>
              </a:rPr>
              <a:t>“$C</a:t>
            </a:r>
            <a:r>
              <a:rPr lang="en-US" altLang="zh-CN" sz="1400" dirty="0">
                <a:latin typeface="Corbel" charset="0"/>
                <a:ea typeface="Corbel" charset="0"/>
                <a:cs typeface="Corbel" charset="0"/>
              </a:rPr>
              <a:t>OUNTRY</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president”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vs.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“$C</a:t>
            </a:r>
            <a:r>
              <a:rPr lang="en-US" altLang="zh-CN" sz="1400" dirty="0">
                <a:latin typeface="Corbel" charset="0"/>
                <a:ea typeface="Corbel" charset="0"/>
                <a:cs typeface="Corbel" charset="0"/>
              </a:rPr>
              <a:t>OUNTRY</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president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OLITICIAN</a:t>
            </a:r>
            <a:r>
              <a:rPr lang="en-US" altLang="zh-CN" sz="1800" dirty="0">
                <a:latin typeface="Corbel" charset="0"/>
                <a:ea typeface="Corbel" charset="0"/>
                <a:cs typeface="Corbel" charset="0"/>
              </a:rPr>
              <a:t>”</a:t>
            </a:r>
            <a:endParaRPr lang="zh-CN" altLang="en-US" sz="1800" dirty="0">
              <a:latin typeface="Corbel" charset="0"/>
              <a:ea typeface="Corbel" charset="0"/>
              <a:cs typeface="Corbel" charset="0"/>
            </a:endParaRPr>
          </a:p>
          <a:p>
            <a:pPr>
              <a:buFont typeface="Wingdings" charset="2"/>
              <a:buChar char="ü"/>
            </a:pPr>
            <a:r>
              <a:rPr lang="en-US" altLang="zh-CN" sz="2400" dirty="0" err="1"/>
              <a:t>Informativeness</a:t>
            </a:r>
            <a:r>
              <a:rPr lang="en-US" altLang="zh-CN" sz="2400" dirty="0"/>
              <a:t>:</a:t>
            </a:r>
            <a:r>
              <a:rPr 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 and</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zh-CN" altLang="en-US" sz="1400" dirty="0">
                <a:latin typeface="Corbel" charset="0"/>
                <a:ea typeface="Corbel" charset="0"/>
                <a:cs typeface="Corbel" charset="0"/>
              </a:rPr>
              <a:t> </a:t>
            </a:r>
            <a:r>
              <a:rPr lang="en-US" altLang="zh-CN" sz="1800" dirty="0">
                <a:latin typeface="Corbel" charset="0"/>
                <a:ea typeface="Corbel" charset="0"/>
                <a:cs typeface="Corbel" charset="0"/>
              </a:rPr>
              <a:t>”</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vs.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 </a:t>
            </a:r>
            <a:r>
              <a:rPr lang="en-US" altLang="zh-CN" sz="1800" dirty="0">
                <a:latin typeface="Corbel" charset="0"/>
                <a:ea typeface="Corbel" charset="0"/>
                <a:cs typeface="Corbel" charset="0"/>
              </a:rPr>
              <a:t>’s</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wife,</a:t>
            </a:r>
            <a:r>
              <a:rPr lang="zh-CN" altLang="en-US" sz="1800" dirty="0">
                <a:latin typeface="Corbel" charset="0"/>
                <a:ea typeface="Corbel" charset="0"/>
                <a:cs typeface="Corbel" charset="0"/>
              </a:rPr>
              <a:t> </a:t>
            </a:r>
            <a:r>
              <a:rPr lang="en-US" altLang="zh-CN" sz="1800" dirty="0">
                <a:latin typeface="Corbel" charset="0"/>
                <a:ea typeface="Corbel" charset="0"/>
                <a:cs typeface="Corbel" charset="0"/>
              </a:rPr>
              <a:t>$P</a:t>
            </a:r>
            <a:r>
              <a:rPr lang="en-US" altLang="zh-CN" sz="1400" dirty="0">
                <a:latin typeface="Corbel" charset="0"/>
                <a:ea typeface="Corbel" charset="0"/>
                <a:cs typeface="Corbel" charset="0"/>
              </a:rPr>
              <a:t>ERSON</a:t>
            </a:r>
            <a:r>
              <a:rPr lang="en-US" altLang="zh-CN" sz="1800" dirty="0">
                <a:latin typeface="Corbel" charset="0"/>
                <a:ea typeface="Corbel" charset="0"/>
                <a:cs typeface="Corbel" charset="0"/>
              </a:rPr>
              <a:t>”</a:t>
            </a:r>
            <a:endParaRPr lang="zh-CN" altLang="en-US" sz="2400" dirty="0"/>
          </a:p>
          <a:p>
            <a:pPr marL="0" indent="0">
              <a:buNone/>
            </a:pPr>
            <a:r>
              <a:rPr lang="en-US" altLang="zh-CN" sz="2400" dirty="0"/>
              <a:t>Regression</a:t>
            </a:r>
            <a:r>
              <a:rPr lang="zh-CN" altLang="en-US" sz="2400" dirty="0"/>
              <a:t> </a:t>
            </a:r>
            <a:r>
              <a:rPr lang="en-US" altLang="zh-CN" sz="2400" dirty="0"/>
              <a:t>Q(.):</a:t>
            </a:r>
            <a:r>
              <a:rPr lang="zh-CN" altLang="en-US" sz="2400" dirty="0"/>
              <a:t> </a:t>
            </a:r>
            <a:r>
              <a:rPr lang="en-US" altLang="zh-CN" sz="2400" dirty="0"/>
              <a:t>random</a:t>
            </a:r>
            <a:r>
              <a:rPr lang="zh-CN" altLang="en-US" sz="2400" dirty="0"/>
              <a:t> </a:t>
            </a:r>
            <a:r>
              <a:rPr lang="en-US" altLang="zh-CN" sz="2400" dirty="0"/>
              <a:t>forest</a:t>
            </a:r>
            <a:r>
              <a:rPr lang="zh-CN" altLang="en-US" sz="2400" dirty="0"/>
              <a:t> </a:t>
            </a:r>
            <a:r>
              <a:rPr lang="en-US" altLang="zh-CN" sz="2400" dirty="0"/>
              <a:t>with</a:t>
            </a:r>
            <a:r>
              <a:rPr lang="zh-CN" altLang="en-US" sz="2400" dirty="0"/>
              <a:t> </a:t>
            </a:r>
            <a:r>
              <a:rPr lang="en-US" altLang="zh-CN" sz="2400" dirty="0"/>
              <a:t>only</a:t>
            </a:r>
            <a:r>
              <a:rPr lang="zh-CN" altLang="en-US" sz="2400" dirty="0"/>
              <a:t> </a:t>
            </a:r>
            <a:r>
              <a:rPr lang="en-US" altLang="zh-CN" sz="2400" dirty="0"/>
              <a:t>300</a:t>
            </a:r>
            <a:r>
              <a:rPr lang="zh-CN" altLang="en-US" sz="2400" dirty="0"/>
              <a:t> </a:t>
            </a:r>
            <a:r>
              <a:rPr lang="en-US" altLang="zh-CN" sz="2400" dirty="0"/>
              <a:t>labels</a:t>
            </a:r>
            <a:endParaRPr lang="en-US" sz="2400" dirty="0"/>
          </a:p>
          <a:p>
            <a:pPr lvl="1"/>
            <a:endParaRPr lang="en-US" altLang="zh-CN" sz="2400" dirty="0">
              <a:ea typeface="Helvetica Light" charset="0"/>
              <a:cs typeface="Helvetica Light" charset="0"/>
            </a:endParaRPr>
          </a:p>
        </p:txBody>
      </p:sp>
      <p:grpSp>
        <p:nvGrpSpPr>
          <p:cNvPr id="15" name="Group 14">
            <a:extLst>
              <a:ext uri="{FF2B5EF4-FFF2-40B4-BE49-F238E27FC236}">
                <a16:creationId xmlns:a16="http://schemas.microsoft.com/office/drawing/2014/main" id="{7D678146-A3E7-144A-8536-163218D77106}"/>
              </a:ext>
            </a:extLst>
          </p:cNvPr>
          <p:cNvGrpSpPr/>
          <p:nvPr/>
        </p:nvGrpSpPr>
        <p:grpSpPr>
          <a:xfrm>
            <a:off x="1981201" y="4677909"/>
            <a:ext cx="8393373" cy="1676857"/>
            <a:chOff x="1981201" y="4449307"/>
            <a:chExt cx="8393373" cy="1676857"/>
          </a:xfrm>
        </p:grpSpPr>
        <p:sp>
          <p:nvSpPr>
            <p:cNvPr id="16" name="Rectangle 15">
              <a:extLst>
                <a:ext uri="{FF2B5EF4-FFF2-40B4-BE49-F238E27FC236}">
                  <a16:creationId xmlns:a16="http://schemas.microsoft.com/office/drawing/2014/main" id="{2BD6036A-E357-7F40-9359-77C4785F41E5}"/>
                </a:ext>
              </a:extLst>
            </p:cNvPr>
            <p:cNvSpPr/>
            <p:nvPr/>
          </p:nvSpPr>
          <p:spPr>
            <a:xfrm>
              <a:off x="1981201" y="5664499"/>
              <a:ext cx="8393373" cy="461665"/>
            </a:xfrm>
            <a:prstGeom prst="rect">
              <a:avLst/>
            </a:prstGeom>
            <a:ln>
              <a:noFill/>
            </a:ln>
          </p:spPr>
          <p:txBody>
            <a:bodyPr wrap="square">
              <a:spAutoFit/>
            </a:bodyPr>
            <a:lstStyle/>
            <a:p>
              <a:pPr defTabSz="457200"/>
              <a:r>
                <a:rPr lang="en-US" altLang="zh-CN" sz="2400" dirty="0">
                  <a:solidFill>
                    <a:prstClr val="black"/>
                  </a:solidFill>
                  <a:ea typeface="Corbel" charset="0"/>
                  <a:cs typeface="Corbel" charset="0"/>
                </a:rPr>
                <a:t>pr</a:t>
              </a:r>
              <a:r>
                <a:rPr lang="en-US" sz="2400" dirty="0">
                  <a:solidFill>
                    <a:prstClr val="black"/>
                  </a:solidFill>
                  <a:ea typeface="Corbel" charset="0"/>
                  <a:cs typeface="Corbel" charset="0"/>
                </a:rPr>
                <a:t>esident </a:t>
              </a:r>
              <a:r>
                <a:rPr lang="en-US" altLang="zh-CN" sz="2400" dirty="0">
                  <a:solidFill>
                    <a:prstClr val="black"/>
                  </a:solidFill>
                  <a:ea typeface="Corbel" charset="0"/>
                  <a:cs typeface="Corbel" charset="0"/>
                </a:rPr>
                <a:t>$P</a:t>
              </a:r>
              <a:r>
                <a:rPr lang="en-US" altLang="zh-CN" sz="1800" dirty="0">
                  <a:solidFill>
                    <a:prstClr val="black"/>
                  </a:solidFill>
                  <a:ea typeface="Corbel" charset="0"/>
                  <a:cs typeface="Corbel" charset="0"/>
                </a:rPr>
                <a:t>ERSON</a:t>
              </a:r>
              <a:r>
                <a:rPr lang="en-US" altLang="zh-CN" sz="2400" dirty="0">
                  <a:solidFill>
                    <a:prstClr val="black"/>
                  </a:solidFill>
                  <a:ea typeface="Corbel" charset="0"/>
                  <a:cs typeface="Corbel" charset="0"/>
                </a:rPr>
                <a:t>.P</a:t>
              </a:r>
              <a:r>
                <a:rPr lang="en-US" altLang="zh-CN" sz="1800" dirty="0">
                  <a:solidFill>
                    <a:prstClr val="black"/>
                  </a:solidFill>
                  <a:ea typeface="Corbel" charset="0"/>
                  <a:cs typeface="Corbel" charset="0"/>
                </a:rPr>
                <a:t>OLITICIAN</a:t>
              </a:r>
              <a:r>
                <a:rPr lang="zh-CN" altLang="en-US" sz="2400" dirty="0">
                  <a:solidFill>
                    <a:prstClr val="black"/>
                  </a:solidFill>
                  <a:ea typeface="Corbel" charset="0"/>
                  <a:cs typeface="Corbel" charset="0"/>
                </a:rPr>
                <a:t> </a:t>
              </a:r>
              <a:r>
                <a:rPr lang="en-US" sz="2400" dirty="0">
                  <a:solidFill>
                    <a:prstClr val="black"/>
                  </a:solidFill>
                  <a:ea typeface="Corbel" charset="0"/>
                  <a:cs typeface="Corbel" charset="0"/>
                </a:rPr>
                <a:t>’s</a:t>
              </a:r>
              <a:r>
                <a:rPr lang="zh-CN" altLang="en-US" sz="2400" dirty="0">
                  <a:solidFill>
                    <a:prstClr val="black"/>
                  </a:solidFill>
                  <a:ea typeface="Corbel" charset="0"/>
                  <a:cs typeface="Corbel" charset="0"/>
                </a:rPr>
                <a:t> </a:t>
              </a:r>
              <a:r>
                <a:rPr lang="en-US" sz="2400" dirty="0">
                  <a:solidFill>
                    <a:prstClr val="black"/>
                  </a:solidFill>
                  <a:ea typeface="Corbel" charset="0"/>
                  <a:cs typeface="Corbel" charset="0"/>
                </a:rPr>
                <a:t>government of</a:t>
              </a:r>
              <a:r>
                <a:rPr lang="zh-CN" altLang="en-US" sz="2400" dirty="0">
                  <a:solidFill>
                    <a:prstClr val="black"/>
                  </a:solidFill>
                  <a:ea typeface="Corbel" charset="0"/>
                  <a:cs typeface="Corbel" charset="0"/>
                </a:rPr>
                <a:t> </a:t>
              </a:r>
              <a:r>
                <a:rPr lang="en-US" altLang="zh-CN" sz="2400" dirty="0">
                  <a:solidFill>
                    <a:prstClr val="black"/>
                  </a:solidFill>
                  <a:ea typeface="Corbel" charset="0"/>
                  <a:cs typeface="Corbel" charset="0"/>
                </a:rPr>
                <a:t>$L</a:t>
              </a:r>
              <a:r>
                <a:rPr lang="en-US" altLang="zh-CN" sz="1800" dirty="0">
                  <a:solidFill>
                    <a:prstClr val="black"/>
                  </a:solidFill>
                  <a:ea typeface="Corbel" charset="0"/>
                  <a:cs typeface="Corbel" charset="0"/>
                </a:rPr>
                <a:t>OCATION</a:t>
              </a:r>
              <a:r>
                <a:rPr lang="en-US" altLang="zh-CN" sz="2400" dirty="0">
                  <a:solidFill>
                    <a:prstClr val="black"/>
                  </a:solidFill>
                  <a:ea typeface="Corbel" charset="0"/>
                  <a:cs typeface="Corbel" charset="0"/>
                </a:rPr>
                <a:t>.C</a:t>
              </a:r>
              <a:r>
                <a:rPr lang="en-US" altLang="zh-CN" sz="1800" dirty="0">
                  <a:solidFill>
                    <a:prstClr val="black"/>
                  </a:solidFill>
                  <a:ea typeface="Corbel" charset="0"/>
                  <a:cs typeface="Corbel" charset="0"/>
                </a:rPr>
                <a:t>OUNTRY</a:t>
              </a:r>
              <a:endParaRPr lang="en-US" sz="2400" dirty="0">
                <a:solidFill>
                  <a:prstClr val="black"/>
                </a:solidFill>
              </a:endParaRPr>
            </a:p>
          </p:txBody>
        </p:sp>
        <p:sp>
          <p:nvSpPr>
            <p:cNvPr id="17" name="Rectangle 16">
              <a:extLst>
                <a:ext uri="{FF2B5EF4-FFF2-40B4-BE49-F238E27FC236}">
                  <a16:creationId xmlns:a16="http://schemas.microsoft.com/office/drawing/2014/main" id="{4C18BCFD-AFD7-7148-BA6C-F91B25CCCECE}"/>
                </a:ext>
              </a:extLst>
            </p:cNvPr>
            <p:cNvSpPr/>
            <p:nvPr/>
          </p:nvSpPr>
          <p:spPr>
            <a:xfrm>
              <a:off x="2063088" y="5664499"/>
              <a:ext cx="1221475"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18" name="Rectangle 17">
              <a:extLst>
                <a:ext uri="{FF2B5EF4-FFF2-40B4-BE49-F238E27FC236}">
                  <a16:creationId xmlns:a16="http://schemas.microsoft.com/office/drawing/2014/main" id="{15C3D099-FC65-FB44-B001-4C50EEBB5CD3}"/>
                </a:ext>
              </a:extLst>
            </p:cNvPr>
            <p:cNvSpPr/>
            <p:nvPr/>
          </p:nvSpPr>
          <p:spPr>
            <a:xfrm>
              <a:off x="3284562" y="5664499"/>
              <a:ext cx="2388358"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19" name="Rectangle 18">
              <a:extLst>
                <a:ext uri="{FF2B5EF4-FFF2-40B4-BE49-F238E27FC236}">
                  <a16:creationId xmlns:a16="http://schemas.microsoft.com/office/drawing/2014/main" id="{E848B6B9-87A3-1749-9088-16DF1A4B1AAE}"/>
                </a:ext>
              </a:extLst>
            </p:cNvPr>
            <p:cNvSpPr/>
            <p:nvPr/>
          </p:nvSpPr>
          <p:spPr>
            <a:xfrm>
              <a:off x="5672920" y="5664499"/>
              <a:ext cx="232012"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0" name="Rectangle 19">
              <a:extLst>
                <a:ext uri="{FF2B5EF4-FFF2-40B4-BE49-F238E27FC236}">
                  <a16:creationId xmlns:a16="http://schemas.microsoft.com/office/drawing/2014/main" id="{51F33B3B-B77D-B04A-BD32-C4AEB7850E7C}"/>
                </a:ext>
              </a:extLst>
            </p:cNvPr>
            <p:cNvSpPr/>
            <p:nvPr/>
          </p:nvSpPr>
          <p:spPr>
            <a:xfrm>
              <a:off x="5904932" y="5664498"/>
              <a:ext cx="1610436"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1" name="Rectangle 20">
              <a:extLst>
                <a:ext uri="{FF2B5EF4-FFF2-40B4-BE49-F238E27FC236}">
                  <a16:creationId xmlns:a16="http://schemas.microsoft.com/office/drawing/2014/main" id="{AA8B1508-1A37-7342-9C3D-35678FCCEFF2}"/>
                </a:ext>
              </a:extLst>
            </p:cNvPr>
            <p:cNvSpPr/>
            <p:nvPr/>
          </p:nvSpPr>
          <p:spPr>
            <a:xfrm>
              <a:off x="7515368" y="5664498"/>
              <a:ext cx="411707"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2" name="Rectangle 21">
              <a:extLst>
                <a:ext uri="{FF2B5EF4-FFF2-40B4-BE49-F238E27FC236}">
                  <a16:creationId xmlns:a16="http://schemas.microsoft.com/office/drawing/2014/main" id="{32D745B9-EE07-184F-A4C6-E942C3D01C91}"/>
                </a:ext>
              </a:extLst>
            </p:cNvPr>
            <p:cNvSpPr/>
            <p:nvPr/>
          </p:nvSpPr>
          <p:spPr>
            <a:xfrm>
              <a:off x="7927075" y="5664498"/>
              <a:ext cx="2365613" cy="461665"/>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23" name="Oval 22">
              <a:extLst>
                <a:ext uri="{FF2B5EF4-FFF2-40B4-BE49-F238E27FC236}">
                  <a16:creationId xmlns:a16="http://schemas.microsoft.com/office/drawing/2014/main" id="{373E9BB8-1FDE-9844-9DC0-73845C691CA6}"/>
                </a:ext>
              </a:extLst>
            </p:cNvPr>
            <p:cNvSpPr>
              <a:spLocks noChangeAspect="1"/>
            </p:cNvSpPr>
            <p:nvPr/>
          </p:nvSpPr>
          <p:spPr>
            <a:xfrm>
              <a:off x="3147402" y="5159991"/>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24" name="Elbow Connector 23">
              <a:extLst>
                <a:ext uri="{FF2B5EF4-FFF2-40B4-BE49-F238E27FC236}">
                  <a16:creationId xmlns:a16="http://schemas.microsoft.com/office/drawing/2014/main" id="{D78DE295-583F-4B4B-BC05-2F78B61BC55E}"/>
                </a:ext>
              </a:extLst>
            </p:cNvPr>
            <p:cNvCxnSpPr>
              <a:stCxn id="23" idx="2"/>
              <a:endCxn id="17" idx="0"/>
            </p:cNvCxnSpPr>
            <p:nvPr/>
          </p:nvCxnSpPr>
          <p:spPr>
            <a:xfrm rot="10800000" flipV="1">
              <a:off x="2673827" y="5297151"/>
              <a:ext cx="473577"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B9F09002-68FA-4147-B434-FEAAD7C1B5BC}"/>
                </a:ext>
              </a:extLst>
            </p:cNvPr>
            <p:cNvCxnSpPr>
              <a:stCxn id="23" idx="6"/>
              <a:endCxn id="18" idx="0"/>
            </p:cNvCxnSpPr>
            <p:nvPr/>
          </p:nvCxnSpPr>
          <p:spPr>
            <a:xfrm>
              <a:off x="3421723" y="5297152"/>
              <a:ext cx="1057019"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293D3419-67B0-EC4E-A095-1095F06E7D39}"/>
                </a:ext>
              </a:extLst>
            </p:cNvPr>
            <p:cNvSpPr>
              <a:spLocks noChangeAspect="1"/>
            </p:cNvSpPr>
            <p:nvPr/>
          </p:nvSpPr>
          <p:spPr>
            <a:xfrm>
              <a:off x="7584060" y="5159990"/>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29" name="Elbow Connector 28">
              <a:extLst>
                <a:ext uri="{FF2B5EF4-FFF2-40B4-BE49-F238E27FC236}">
                  <a16:creationId xmlns:a16="http://schemas.microsoft.com/office/drawing/2014/main" id="{777B37BA-5A29-AE45-AD5A-9F99AD503EB4}"/>
                </a:ext>
              </a:extLst>
            </p:cNvPr>
            <p:cNvCxnSpPr>
              <a:stCxn id="26" idx="6"/>
              <a:endCxn id="22" idx="0"/>
            </p:cNvCxnSpPr>
            <p:nvPr/>
          </p:nvCxnSpPr>
          <p:spPr>
            <a:xfrm>
              <a:off x="7858381" y="5297151"/>
              <a:ext cx="1251501"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85C86209-6A99-DD4C-9BCC-B83A4EFEA503}"/>
                </a:ext>
              </a:extLst>
            </p:cNvPr>
            <p:cNvCxnSpPr>
              <a:stCxn id="26" idx="2"/>
              <a:endCxn id="20" idx="0"/>
            </p:cNvCxnSpPr>
            <p:nvPr/>
          </p:nvCxnSpPr>
          <p:spPr>
            <a:xfrm rot="10800000" flipV="1">
              <a:off x="6710150" y="5297150"/>
              <a:ext cx="873910" cy="367347"/>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1" name="Oval 30">
              <a:extLst>
                <a:ext uri="{FF2B5EF4-FFF2-40B4-BE49-F238E27FC236}">
                  <a16:creationId xmlns:a16="http://schemas.microsoft.com/office/drawing/2014/main" id="{66924507-F464-F545-861F-D09F86824B5D}"/>
                </a:ext>
              </a:extLst>
            </p:cNvPr>
            <p:cNvSpPr>
              <a:spLocks noChangeAspect="1"/>
            </p:cNvSpPr>
            <p:nvPr/>
          </p:nvSpPr>
          <p:spPr>
            <a:xfrm>
              <a:off x="5651766" y="4768405"/>
              <a:ext cx="274320" cy="274320"/>
            </a:xfrm>
            <a:prstGeom prst="ellipse">
              <a:avLst/>
            </a:prstGeom>
            <a:noFill/>
            <a:ln w="952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cxnSp>
          <p:nvCxnSpPr>
            <p:cNvPr id="32" name="Elbow Connector 31">
              <a:extLst>
                <a:ext uri="{FF2B5EF4-FFF2-40B4-BE49-F238E27FC236}">
                  <a16:creationId xmlns:a16="http://schemas.microsoft.com/office/drawing/2014/main" id="{308B4E41-C3C9-D448-A802-472B5440772A}"/>
                </a:ext>
              </a:extLst>
            </p:cNvPr>
            <p:cNvCxnSpPr>
              <a:stCxn id="31" idx="2"/>
              <a:endCxn id="23" idx="0"/>
            </p:cNvCxnSpPr>
            <p:nvPr/>
          </p:nvCxnSpPr>
          <p:spPr>
            <a:xfrm rot="10800000" flipV="1">
              <a:off x="3284562" y="4905565"/>
              <a:ext cx="2367204" cy="254426"/>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 name="Elbow Connector 32">
              <a:extLst>
                <a:ext uri="{FF2B5EF4-FFF2-40B4-BE49-F238E27FC236}">
                  <a16:creationId xmlns:a16="http://schemas.microsoft.com/office/drawing/2014/main" id="{46DE104F-68D5-8448-86B5-92EF7DF4553E}"/>
                </a:ext>
              </a:extLst>
            </p:cNvPr>
            <p:cNvCxnSpPr>
              <a:stCxn id="31" idx="6"/>
              <a:endCxn id="26" idx="0"/>
            </p:cNvCxnSpPr>
            <p:nvPr/>
          </p:nvCxnSpPr>
          <p:spPr>
            <a:xfrm>
              <a:off x="5926086" y="4905566"/>
              <a:ext cx="1795134" cy="254425"/>
            </a:xfrm>
            <a:prstGeom prst="bentConnector2">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A230C4C-57C8-6647-98FB-FBFBEF1BE5A9}"/>
                </a:ext>
              </a:extLst>
            </p:cNvPr>
            <p:cNvCxnSpPr>
              <a:stCxn id="19" idx="0"/>
              <a:endCxn id="31" idx="4"/>
            </p:cNvCxnSpPr>
            <p:nvPr/>
          </p:nvCxnSpPr>
          <p:spPr>
            <a:xfrm flipV="1">
              <a:off x="5788926" y="5042726"/>
              <a:ext cx="0" cy="62177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4BEFA4A7-C389-7142-9BD6-9E895A612A44}"/>
                </a:ext>
              </a:extLst>
            </p:cNvPr>
            <p:cNvCxnSpPr>
              <a:stCxn id="21" idx="0"/>
              <a:endCxn id="26" idx="4"/>
            </p:cNvCxnSpPr>
            <p:nvPr/>
          </p:nvCxnSpPr>
          <p:spPr>
            <a:xfrm flipH="1" flipV="1">
              <a:off x="7721221" y="5434311"/>
              <a:ext cx="1" cy="23018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30B302AD-9695-9C4A-9BA1-82652DC71C50}"/>
                </a:ext>
              </a:extLst>
            </p:cNvPr>
            <p:cNvSpPr/>
            <p:nvPr/>
          </p:nvSpPr>
          <p:spPr>
            <a:xfrm>
              <a:off x="2408307" y="4449307"/>
              <a:ext cx="1175292" cy="461665"/>
            </a:xfrm>
            <a:prstGeom prst="rect">
              <a:avLst/>
            </a:prstGeom>
          </p:spPr>
          <p:txBody>
            <a:bodyPr wrap="square">
              <a:spAutoFit/>
            </a:bodyPr>
            <a:lstStyle/>
            <a:p>
              <a:pPr defTabSz="457200"/>
              <a:r>
                <a:rPr lang="en-US" altLang="zh-CN" sz="2400" dirty="0">
                  <a:solidFill>
                    <a:srgbClr val="FF0000"/>
                  </a:solidFill>
                  <a:ea typeface="Corbel" charset="0"/>
                  <a:cs typeface="Corbel" charset="0"/>
                </a:rPr>
                <a:t>Q(.)</a:t>
              </a:r>
              <a:r>
                <a:rPr lang="zh-CN" altLang="en-US" sz="2400" dirty="0">
                  <a:solidFill>
                    <a:srgbClr val="FF0000"/>
                  </a:solidFill>
                  <a:ea typeface="Corbel" charset="0"/>
                  <a:cs typeface="Corbel" charset="0"/>
                </a:rPr>
                <a:t>↑</a:t>
              </a:r>
              <a:endParaRPr lang="en-US" sz="2400" dirty="0">
                <a:solidFill>
                  <a:srgbClr val="FF0000"/>
                </a:solidFill>
                <a:ea typeface="Corbel" charset="0"/>
                <a:cs typeface="Corbel" charset="0"/>
              </a:endParaRPr>
            </a:p>
          </p:txBody>
        </p:sp>
        <p:cxnSp>
          <p:nvCxnSpPr>
            <p:cNvPr id="37" name="Straight Arrow Connector 36">
              <a:extLst>
                <a:ext uri="{FF2B5EF4-FFF2-40B4-BE49-F238E27FC236}">
                  <a16:creationId xmlns:a16="http://schemas.microsoft.com/office/drawing/2014/main" id="{6A4F2A21-DE90-9D47-BC98-C09D6D37B400}"/>
                </a:ext>
              </a:extLst>
            </p:cNvPr>
            <p:cNvCxnSpPr/>
            <p:nvPr/>
          </p:nvCxnSpPr>
          <p:spPr>
            <a:xfrm flipV="1">
              <a:off x="2408307" y="4725541"/>
              <a:ext cx="1175292" cy="3915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420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Grouping Synonymous</a:t>
            </a:r>
            <a:r>
              <a:rPr lang="zh-CN" altLang="en-US" dirty="0"/>
              <a:t> </a:t>
            </a:r>
            <a:r>
              <a:rPr lang="en-US" altLang="zh-CN" dirty="0"/>
              <a:t>Patterns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54</a:t>
            </a:fld>
            <a:endParaRPr lang="en-US"/>
          </a:p>
        </p:txBody>
      </p:sp>
      <p:grpSp>
        <p:nvGrpSpPr>
          <p:cNvPr id="28" name="Group 27">
            <a:extLst>
              <a:ext uri="{FF2B5EF4-FFF2-40B4-BE49-F238E27FC236}">
                <a16:creationId xmlns:a16="http://schemas.microsoft.com/office/drawing/2014/main" id="{88D34749-446B-BA4E-BCF0-1D3D1ACEAB55}"/>
              </a:ext>
            </a:extLst>
          </p:cNvPr>
          <p:cNvGrpSpPr/>
          <p:nvPr/>
        </p:nvGrpSpPr>
        <p:grpSpPr>
          <a:xfrm>
            <a:off x="1981201" y="1509038"/>
            <a:ext cx="8170220" cy="4847313"/>
            <a:chOff x="1981201" y="1509038"/>
            <a:chExt cx="8170220" cy="4847313"/>
          </a:xfrm>
        </p:grpSpPr>
        <p:sp>
          <p:nvSpPr>
            <p:cNvPr id="38" name="Rectangle 37">
              <a:extLst>
                <a:ext uri="{FF2B5EF4-FFF2-40B4-BE49-F238E27FC236}">
                  <a16:creationId xmlns:a16="http://schemas.microsoft.com/office/drawing/2014/main" id="{140FE330-EE04-FC4F-8EFD-49753C6687F3}"/>
                </a:ext>
              </a:extLst>
            </p:cNvPr>
            <p:cNvSpPr>
              <a:spLocks/>
            </p:cNvSpPr>
            <p:nvPr/>
          </p:nvSpPr>
          <p:spPr>
            <a:xfrm>
              <a:off x="2437578" y="2244665"/>
              <a:ext cx="3167926" cy="369332"/>
            </a:xfrm>
            <a:prstGeom prst="rect">
              <a:avLst/>
            </a:prstGeom>
            <a:noFill/>
            <a:ln>
              <a:noFill/>
              <a:prstDash val="dash"/>
            </a:ln>
          </p:spPr>
          <p:txBody>
            <a:bodyPr wrap="square">
              <a:spAutoFit/>
            </a:bodyPr>
            <a:lstStyle/>
            <a:p>
              <a:pPr defTabSz="457200"/>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 </a:t>
              </a:r>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endParaRPr lang="en-US" sz="1800" dirty="0">
                <a:solidFill>
                  <a:srgbClr val="FF0000"/>
                </a:solidFill>
                <a:ea typeface="Corbel" charset="0"/>
                <a:cs typeface="Corbel" charset="0"/>
              </a:endParaRPr>
            </a:p>
          </p:txBody>
        </p:sp>
        <p:sp>
          <p:nvSpPr>
            <p:cNvPr id="39" name="Rectangle 38">
              <a:extLst>
                <a:ext uri="{FF2B5EF4-FFF2-40B4-BE49-F238E27FC236}">
                  <a16:creationId xmlns:a16="http://schemas.microsoft.com/office/drawing/2014/main" id="{DFB7B75B-67D4-BD46-B28E-BF93BCC9B284}"/>
                </a:ext>
              </a:extLst>
            </p:cNvPr>
            <p:cNvSpPr>
              <a:spLocks/>
            </p:cNvSpPr>
            <p:nvPr/>
          </p:nvSpPr>
          <p:spPr>
            <a:xfrm>
              <a:off x="2437578" y="2654970"/>
              <a:ext cx="3427233" cy="369332"/>
            </a:xfrm>
            <a:prstGeom prst="rect">
              <a:avLst/>
            </a:prstGeom>
            <a:noFill/>
            <a:ln>
              <a:noFill/>
              <a:prstDash val="dash"/>
            </a:ln>
          </p:spPr>
          <p:txBody>
            <a:bodyPr wrap="square">
              <a:spAutoFit/>
            </a:bodyPr>
            <a:lstStyle/>
            <a:p>
              <a:pPr defTabSz="457200"/>
              <a:r>
                <a:rPr lang="en-US" altLang="zh-CN" sz="1800" dirty="0">
                  <a:solidFill>
                    <a:srgbClr val="FF0000"/>
                  </a:solidFill>
                  <a:ea typeface="Corbel" charset="0"/>
                  <a:cs typeface="Corbel" charset="0"/>
                </a:rPr>
                <a:t>p</a:t>
              </a:r>
              <a:r>
                <a:rPr lang="en-US" sz="1800" dirty="0">
                  <a:solidFill>
                    <a:srgbClr val="FF0000"/>
                  </a:solidFill>
                  <a:ea typeface="Corbel" charset="0"/>
                  <a:cs typeface="Corbel" charset="0"/>
                </a:rPr>
                <a:t>resident</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$P</a:t>
              </a:r>
              <a:r>
                <a:rPr lang="en-US" altLang="zh-CN" sz="1400" dirty="0">
                  <a:solidFill>
                    <a:srgbClr val="FF0000"/>
                  </a:solidFill>
                  <a:ea typeface="Corbel" charset="0"/>
                  <a:cs typeface="Corbel" charset="0"/>
                </a:rPr>
                <a:t>OLITICIAN</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of</a:t>
              </a:r>
              <a:r>
                <a:rPr lang="zh-CN" altLang="en-US" sz="1800" dirty="0">
                  <a:solidFill>
                    <a:srgbClr val="FF0000"/>
                  </a:solidFill>
                  <a:ea typeface="Corbel" charset="0"/>
                  <a:cs typeface="Corbel" charset="0"/>
                </a:rPr>
                <a:t> </a:t>
              </a:r>
              <a:r>
                <a:rPr lang="en-US" altLang="zh-CN" sz="1800" dirty="0">
                  <a:solidFill>
                    <a:srgbClr val="FF0000"/>
                  </a:solidFill>
                  <a:ea typeface="Corbel" charset="0"/>
                  <a:cs typeface="Corbel" charset="0"/>
                </a:rPr>
                <a:t>$C</a:t>
              </a:r>
              <a:r>
                <a:rPr lang="en-US" altLang="zh-CN" sz="1400" dirty="0">
                  <a:solidFill>
                    <a:srgbClr val="FF0000"/>
                  </a:solidFill>
                  <a:ea typeface="Corbel" charset="0"/>
                  <a:cs typeface="Corbel" charset="0"/>
                </a:rPr>
                <a:t>OUNTRY</a:t>
              </a:r>
              <a:endParaRPr lang="en-US" sz="1800" dirty="0">
                <a:solidFill>
                  <a:srgbClr val="FF0000"/>
                </a:solidFill>
                <a:ea typeface="Corbel" charset="0"/>
                <a:cs typeface="Corbel" charset="0"/>
              </a:endParaRPr>
            </a:p>
          </p:txBody>
        </p:sp>
        <p:sp>
          <p:nvSpPr>
            <p:cNvPr id="40" name="Oval 39">
              <a:extLst>
                <a:ext uri="{FF2B5EF4-FFF2-40B4-BE49-F238E27FC236}">
                  <a16:creationId xmlns:a16="http://schemas.microsoft.com/office/drawing/2014/main" id="{2161ECF5-034C-F646-9388-497B58FBB3C6}"/>
                </a:ext>
              </a:extLst>
            </p:cNvPr>
            <p:cNvSpPr/>
            <p:nvPr/>
          </p:nvSpPr>
          <p:spPr>
            <a:xfrm>
              <a:off x="1981201" y="1952111"/>
              <a:ext cx="4080681" cy="1405719"/>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41" name="Rectangle 40">
              <a:extLst>
                <a:ext uri="{FF2B5EF4-FFF2-40B4-BE49-F238E27FC236}">
                  <a16:creationId xmlns:a16="http://schemas.microsoft.com/office/drawing/2014/main" id="{747F50DC-43A4-6449-9335-8609A29CAE56}"/>
                </a:ext>
              </a:extLst>
            </p:cNvPr>
            <p:cNvSpPr>
              <a:spLocks/>
            </p:cNvSpPr>
            <p:nvPr/>
          </p:nvSpPr>
          <p:spPr>
            <a:xfrm>
              <a:off x="2696884" y="4448779"/>
              <a:ext cx="1706794"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r>
                <a:rPr lang="en-US" altLang="zh-CN" sz="1800" dirty="0">
                  <a:solidFill>
                    <a:srgbClr val="0000CC"/>
                  </a:solidFill>
                  <a:ea typeface="Corbel" charset="0"/>
                  <a:cs typeface="Corbel" charset="0"/>
                </a:rPr>
                <a:t>,</a:t>
              </a:r>
              <a:endParaRPr lang="zh-CN" altLang="en-US" sz="1800" dirty="0">
                <a:solidFill>
                  <a:srgbClr val="0000CC"/>
                </a:solidFill>
                <a:ea typeface="Corbel" charset="0"/>
                <a:cs typeface="Corbel" charset="0"/>
              </a:endParaRPr>
            </a:p>
          </p:txBody>
        </p:sp>
        <p:sp>
          <p:nvSpPr>
            <p:cNvPr id="42" name="Oval 41">
              <a:extLst>
                <a:ext uri="{FF2B5EF4-FFF2-40B4-BE49-F238E27FC236}">
                  <a16:creationId xmlns:a16="http://schemas.microsoft.com/office/drawing/2014/main" id="{FE6DED62-C0B1-A848-ABD7-3CA64DD389D6}"/>
                </a:ext>
              </a:extLst>
            </p:cNvPr>
            <p:cNvSpPr/>
            <p:nvPr/>
          </p:nvSpPr>
          <p:spPr>
            <a:xfrm>
              <a:off x="1981201" y="4060690"/>
              <a:ext cx="4080681" cy="2295661"/>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solidFill>
                  <a:prstClr val="white"/>
                </a:solidFill>
              </a:endParaRPr>
            </a:p>
          </p:txBody>
        </p:sp>
        <p:sp>
          <p:nvSpPr>
            <p:cNvPr id="43" name="Rectangle 42">
              <a:extLst>
                <a:ext uri="{FF2B5EF4-FFF2-40B4-BE49-F238E27FC236}">
                  <a16:creationId xmlns:a16="http://schemas.microsoft.com/office/drawing/2014/main" id="{CC64406B-1488-DE42-94BA-42CCBFB59857}"/>
                </a:ext>
              </a:extLst>
            </p:cNvPr>
            <p:cNvSpPr>
              <a:spLocks/>
            </p:cNvSpPr>
            <p:nvPr/>
          </p:nvSpPr>
          <p:spPr>
            <a:xfrm>
              <a:off x="2696885" y="4934722"/>
              <a:ext cx="2389182"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’s</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age</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is</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endParaRPr lang="zh-CN" altLang="en-US" sz="1400" dirty="0">
                <a:solidFill>
                  <a:srgbClr val="0000CC"/>
                </a:solidFill>
                <a:ea typeface="Corbel" charset="0"/>
                <a:cs typeface="Corbel" charset="0"/>
              </a:endParaRPr>
            </a:p>
          </p:txBody>
        </p:sp>
        <p:sp>
          <p:nvSpPr>
            <p:cNvPr id="44" name="Rectangle 43">
              <a:extLst>
                <a:ext uri="{FF2B5EF4-FFF2-40B4-BE49-F238E27FC236}">
                  <a16:creationId xmlns:a16="http://schemas.microsoft.com/office/drawing/2014/main" id="{CB162AD3-C826-FD4A-A1F5-E4CDC100611D}"/>
                </a:ext>
              </a:extLst>
            </p:cNvPr>
            <p:cNvSpPr>
              <a:spLocks/>
            </p:cNvSpPr>
            <p:nvPr/>
          </p:nvSpPr>
          <p:spPr>
            <a:xfrm>
              <a:off x="2696885" y="5420665"/>
              <a:ext cx="2798615" cy="369332"/>
            </a:xfrm>
            <a:prstGeom prst="rect">
              <a:avLst/>
            </a:prstGeom>
            <a:noFill/>
            <a:ln>
              <a:noFill/>
              <a:prstDash val="dash"/>
            </a:ln>
          </p:spPr>
          <p:txBody>
            <a:bodyPr wrap="square">
              <a:spAutoFit/>
            </a:bodyPr>
            <a:lstStyle/>
            <a:p>
              <a:pPr defTabSz="457200"/>
              <a:r>
                <a:rPr lang="en-US" altLang="zh-CN" sz="1800" dirty="0">
                  <a:solidFill>
                    <a:srgbClr val="0000CC"/>
                  </a:solidFill>
                  <a:ea typeface="Corbel" charset="0"/>
                  <a:cs typeface="Corbel" charset="0"/>
                </a:rPr>
                <a:t>$P</a:t>
              </a:r>
              <a:r>
                <a:rPr lang="en-US" altLang="zh-CN" sz="1400" dirty="0">
                  <a:solidFill>
                    <a:srgbClr val="0000CC"/>
                  </a:solidFill>
                  <a:ea typeface="Corbel" charset="0"/>
                  <a:cs typeface="Corbel" charset="0"/>
                </a:rPr>
                <a:t>ERSON</a:t>
              </a:r>
              <a:r>
                <a:rPr lang="en-US" altLang="zh-CN" sz="1800" dirty="0">
                  <a:solidFill>
                    <a:srgbClr val="0000CC"/>
                  </a:solidFill>
                  <a:ea typeface="Corbel" charset="0"/>
                  <a:cs typeface="Corbel" charset="0"/>
                </a:rPr>
                <a:t>,</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a</a:t>
              </a:r>
              <a:r>
                <a:rPr lang="zh-CN" altLang="en-US" sz="1800" dirty="0">
                  <a:solidFill>
                    <a:srgbClr val="0000CC"/>
                  </a:solidFill>
                  <a:ea typeface="Corbel" charset="0"/>
                  <a:cs typeface="Corbel" charset="0"/>
                </a:rPr>
                <a:t> </a:t>
              </a:r>
              <a:r>
                <a:rPr lang="en-US" altLang="zh-CN" sz="1800" dirty="0">
                  <a:solidFill>
                    <a:srgbClr val="0000CC"/>
                  </a:solidFill>
                  <a:ea typeface="Corbel" charset="0"/>
                  <a:cs typeface="Corbel" charset="0"/>
                </a:rPr>
                <a:t>$D</a:t>
              </a:r>
              <a:r>
                <a:rPr lang="en-US" altLang="zh-CN" sz="1400" dirty="0">
                  <a:solidFill>
                    <a:srgbClr val="0000CC"/>
                  </a:solidFill>
                  <a:ea typeface="Corbel" charset="0"/>
                  <a:cs typeface="Corbel" charset="0"/>
                </a:rPr>
                <a:t>IGIT</a:t>
              </a:r>
              <a:r>
                <a:rPr lang="en-US" altLang="zh-CN" sz="1800" dirty="0">
                  <a:solidFill>
                    <a:srgbClr val="0000CC"/>
                  </a:solidFill>
                  <a:ea typeface="Corbel" charset="0"/>
                  <a:cs typeface="Corbel" charset="0"/>
                </a:rPr>
                <a:t>-year-old</a:t>
              </a:r>
              <a:endParaRPr lang="zh-CN" altLang="en-US" sz="1800" dirty="0">
                <a:solidFill>
                  <a:srgbClr val="0000CC"/>
                </a:solidFill>
                <a:ea typeface="Corbel" charset="0"/>
                <a:cs typeface="Corbel" charset="0"/>
              </a:endParaRPr>
            </a:p>
          </p:txBody>
        </p:sp>
        <p:sp>
          <p:nvSpPr>
            <p:cNvPr id="45" name="Rectangle 44">
              <a:extLst>
                <a:ext uri="{FF2B5EF4-FFF2-40B4-BE49-F238E27FC236}">
                  <a16:creationId xmlns:a16="http://schemas.microsoft.com/office/drawing/2014/main" id="{41AE4950-7CBC-D148-9148-B581F1463F95}"/>
                </a:ext>
              </a:extLst>
            </p:cNvPr>
            <p:cNvSpPr/>
            <p:nvPr/>
          </p:nvSpPr>
          <p:spPr>
            <a:xfrm>
              <a:off x="6945160" y="1875333"/>
              <a:ext cx="1132041" cy="369332"/>
            </a:xfrm>
            <a:prstGeom prst="rect">
              <a:avLst/>
            </a:prstGeom>
          </p:spPr>
          <p:txBody>
            <a:bodyPr wrap="none">
              <a:spAutoFit/>
            </a:bodyPr>
            <a:lstStyle/>
            <a:p>
              <a:pPr defTabSz="457200"/>
              <a:r>
                <a:rPr lang="en-US" altLang="zh-CN" sz="1800">
                  <a:solidFill>
                    <a:prstClr val="black"/>
                  </a:solidFill>
                  <a:ea typeface="Corbel" charset="0"/>
                  <a:cs typeface="Corbel" charset="0"/>
                </a:rPr>
                <a:t>p</a:t>
              </a:r>
              <a:r>
                <a:rPr lang="en-US" sz="1800">
                  <a:solidFill>
                    <a:prstClr val="black"/>
                  </a:solidFill>
                  <a:ea typeface="Corbel" charset="0"/>
                  <a:cs typeface="Corbel" charset="0"/>
                </a:rPr>
                <a:t>resident</a:t>
              </a:r>
              <a:r>
                <a:rPr lang="zh-CN" altLang="en-US" sz="1800" dirty="0">
                  <a:solidFill>
                    <a:prstClr val="black"/>
                  </a:solidFill>
                  <a:ea typeface="Corbel" charset="0"/>
                  <a:cs typeface="Corbel" charset="0"/>
                </a:rPr>
                <a:t> </a:t>
              </a:r>
              <a:endParaRPr lang="en-US" sz="1800" dirty="0">
                <a:solidFill>
                  <a:prstClr val="black"/>
                </a:solidFill>
              </a:endParaRPr>
            </a:p>
          </p:txBody>
        </p:sp>
        <p:sp>
          <p:nvSpPr>
            <p:cNvPr id="46" name="Rectangle 45">
              <a:extLst>
                <a:ext uri="{FF2B5EF4-FFF2-40B4-BE49-F238E27FC236}">
                  <a16:creationId xmlns:a16="http://schemas.microsoft.com/office/drawing/2014/main" id="{5B4B648A-8546-B042-BD42-E6B074927FFF}"/>
                </a:ext>
              </a:extLst>
            </p:cNvPr>
            <p:cNvSpPr/>
            <p:nvPr/>
          </p:nvSpPr>
          <p:spPr>
            <a:xfrm>
              <a:off x="6945159" y="2839636"/>
              <a:ext cx="3206262"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United</a:t>
              </a:r>
              <a:r>
                <a:rPr lang="zh-CN" altLang="en-US" sz="1800" dirty="0">
                  <a:solidFill>
                    <a:prstClr val="black"/>
                  </a:solidFill>
                </a:rPr>
                <a:t> </a:t>
              </a:r>
              <a:r>
                <a:rPr lang="en-US" altLang="zh-CN" sz="1800" dirty="0">
                  <a:solidFill>
                    <a:prstClr val="black"/>
                  </a:solidFill>
                </a:rPr>
                <a:t>States,</a:t>
              </a:r>
              <a:r>
                <a:rPr lang="zh-CN" altLang="en-US" sz="1800" dirty="0">
                  <a:solidFill>
                    <a:prstClr val="black"/>
                  </a:solidFill>
                </a:rPr>
                <a:t> </a:t>
              </a:r>
              <a:r>
                <a:rPr lang="en-US" altLang="zh-CN" sz="1800" dirty="0">
                  <a:solidFill>
                    <a:prstClr val="black"/>
                  </a:solidFill>
                </a:rPr>
                <a:t>Barack</a:t>
              </a:r>
              <a:r>
                <a:rPr lang="zh-CN" altLang="en-US" sz="1800" dirty="0">
                  <a:solidFill>
                    <a:prstClr val="black"/>
                  </a:solidFill>
                </a:rPr>
                <a:t> </a:t>
              </a:r>
              <a:r>
                <a:rPr lang="en-US" altLang="zh-CN" sz="1800" dirty="0">
                  <a:solidFill>
                    <a:prstClr val="black"/>
                  </a:solidFill>
                </a:rPr>
                <a:t>Obama</a:t>
              </a:r>
              <a:r>
                <a:rPr lang="en-US" sz="1800" dirty="0">
                  <a:solidFill>
                    <a:prstClr val="black"/>
                  </a:solidFill>
                </a:rPr>
                <a:t>⟩</a:t>
              </a:r>
            </a:p>
          </p:txBody>
        </p:sp>
        <p:sp>
          <p:nvSpPr>
            <p:cNvPr id="47" name="Rectangle 46">
              <a:extLst>
                <a:ext uri="{FF2B5EF4-FFF2-40B4-BE49-F238E27FC236}">
                  <a16:creationId xmlns:a16="http://schemas.microsoft.com/office/drawing/2014/main" id="{40D9726C-98C0-C741-A355-6DF9C71C7666}"/>
                </a:ext>
              </a:extLst>
            </p:cNvPr>
            <p:cNvSpPr/>
            <p:nvPr/>
          </p:nvSpPr>
          <p:spPr>
            <a:xfrm>
              <a:off x="6945159" y="4060689"/>
              <a:ext cx="2081660"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Barack</a:t>
              </a:r>
              <a:r>
                <a:rPr lang="zh-CN" altLang="en-US" sz="1800" dirty="0">
                  <a:solidFill>
                    <a:prstClr val="black"/>
                  </a:solidFill>
                </a:rPr>
                <a:t> </a:t>
              </a:r>
              <a:r>
                <a:rPr lang="en-US" altLang="zh-CN" sz="1800" dirty="0">
                  <a:solidFill>
                    <a:prstClr val="black"/>
                  </a:solidFill>
                </a:rPr>
                <a:t>Obama,</a:t>
              </a:r>
              <a:r>
                <a:rPr lang="zh-CN" altLang="en-US" sz="1800" dirty="0">
                  <a:solidFill>
                    <a:prstClr val="black"/>
                  </a:solidFill>
                </a:rPr>
                <a:t> </a:t>
              </a:r>
              <a:r>
                <a:rPr lang="en-US" altLang="zh-CN" sz="1800" dirty="0">
                  <a:solidFill>
                    <a:prstClr val="black"/>
                  </a:solidFill>
                </a:rPr>
                <a:t>55</a:t>
              </a:r>
              <a:r>
                <a:rPr lang="en-US" sz="1800" dirty="0">
                  <a:solidFill>
                    <a:prstClr val="black"/>
                  </a:solidFill>
                </a:rPr>
                <a:t>⟩</a:t>
              </a:r>
            </a:p>
          </p:txBody>
        </p:sp>
        <p:sp>
          <p:nvSpPr>
            <p:cNvPr id="48" name="Rectangle 47">
              <a:extLst>
                <a:ext uri="{FF2B5EF4-FFF2-40B4-BE49-F238E27FC236}">
                  <a16:creationId xmlns:a16="http://schemas.microsoft.com/office/drawing/2014/main" id="{C237F696-61F2-0C47-A53F-377E75BD04D2}"/>
                </a:ext>
              </a:extLst>
            </p:cNvPr>
            <p:cNvSpPr/>
            <p:nvPr/>
          </p:nvSpPr>
          <p:spPr>
            <a:xfrm>
              <a:off x="6975455" y="4818111"/>
              <a:ext cx="2050754" cy="369332"/>
            </a:xfrm>
            <a:prstGeom prst="rect">
              <a:avLst/>
            </a:prstGeom>
          </p:spPr>
          <p:txBody>
            <a:bodyPr wrap="none">
              <a:spAutoFit/>
            </a:bodyPr>
            <a:lstStyle/>
            <a:p>
              <a:pPr defTabSz="457200"/>
              <a:r>
                <a:rPr lang="en-US" sz="1800" dirty="0">
                  <a:solidFill>
                    <a:prstClr val="black"/>
                  </a:solidFill>
                </a:rPr>
                <a:t>⟨</a:t>
              </a:r>
              <a:r>
                <a:rPr lang="en-US" altLang="zh-CN" sz="1800" dirty="0">
                  <a:solidFill>
                    <a:prstClr val="black"/>
                  </a:solidFill>
                </a:rPr>
                <a:t>Justin</a:t>
              </a:r>
              <a:r>
                <a:rPr lang="zh-CN" altLang="en-US" sz="1800" dirty="0">
                  <a:solidFill>
                    <a:prstClr val="black"/>
                  </a:solidFill>
                </a:rPr>
                <a:t> </a:t>
              </a:r>
              <a:r>
                <a:rPr lang="en-US" altLang="zh-CN" sz="1800" dirty="0">
                  <a:solidFill>
                    <a:prstClr val="black"/>
                  </a:solidFill>
                </a:rPr>
                <a:t>Trudeau,</a:t>
              </a:r>
              <a:r>
                <a:rPr lang="zh-CN" altLang="en-US" sz="1800" dirty="0">
                  <a:solidFill>
                    <a:prstClr val="black"/>
                  </a:solidFill>
                </a:rPr>
                <a:t> </a:t>
              </a:r>
              <a:r>
                <a:rPr lang="en-US" altLang="zh-CN" sz="1800" dirty="0">
                  <a:solidFill>
                    <a:prstClr val="black"/>
                  </a:solidFill>
                </a:rPr>
                <a:t>43</a:t>
              </a:r>
              <a:r>
                <a:rPr lang="en-US" sz="1800" dirty="0">
                  <a:solidFill>
                    <a:prstClr val="black"/>
                  </a:solidFill>
                </a:rPr>
                <a:t>⟩</a:t>
              </a:r>
            </a:p>
          </p:txBody>
        </p:sp>
        <p:cxnSp>
          <p:nvCxnSpPr>
            <p:cNvPr id="49" name="Straight Connector 48">
              <a:extLst>
                <a:ext uri="{FF2B5EF4-FFF2-40B4-BE49-F238E27FC236}">
                  <a16:creationId xmlns:a16="http://schemas.microsoft.com/office/drawing/2014/main" id="{500CC6B1-CEE3-DD44-B10D-DCF4C93A02BB}"/>
                </a:ext>
              </a:extLst>
            </p:cNvPr>
            <p:cNvCxnSpPr>
              <a:stCxn id="45" idx="1"/>
              <a:endCxn id="38" idx="3"/>
            </p:cNvCxnSpPr>
            <p:nvPr/>
          </p:nvCxnSpPr>
          <p:spPr>
            <a:xfrm flipH="1">
              <a:off x="5605505" y="2059999"/>
              <a:ext cx="1339655" cy="369332"/>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6C68FDB8-0597-9D44-8E23-728E91C02C68}"/>
                </a:ext>
              </a:extLst>
            </p:cNvPr>
            <p:cNvCxnSpPr>
              <a:stCxn id="45" idx="1"/>
              <a:endCxn id="39" idx="3"/>
            </p:cNvCxnSpPr>
            <p:nvPr/>
          </p:nvCxnSpPr>
          <p:spPr>
            <a:xfrm flipH="1">
              <a:off x="5864811" y="2060000"/>
              <a:ext cx="1080349" cy="779637"/>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C8218E4-650D-9C40-9B6D-D8B57B249A62}"/>
                </a:ext>
              </a:extLst>
            </p:cNvPr>
            <p:cNvCxnSpPr>
              <a:stCxn id="46" idx="1"/>
              <a:endCxn id="38" idx="3"/>
            </p:cNvCxnSpPr>
            <p:nvPr/>
          </p:nvCxnSpPr>
          <p:spPr>
            <a:xfrm flipH="1" flipV="1">
              <a:off x="5605505" y="2429332"/>
              <a:ext cx="1339655" cy="59497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39FF78E1-B6CF-6C43-8444-D66D08D85A46}"/>
                </a:ext>
              </a:extLst>
            </p:cNvPr>
            <p:cNvCxnSpPr>
              <a:stCxn id="46" idx="1"/>
              <a:endCxn id="39" idx="3"/>
            </p:cNvCxnSpPr>
            <p:nvPr/>
          </p:nvCxnSpPr>
          <p:spPr>
            <a:xfrm flipH="1" flipV="1">
              <a:off x="5864811" y="2839636"/>
              <a:ext cx="1080349" cy="184666"/>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EBF288D-E6F8-C44E-A09A-5884D63A1A9B}"/>
                </a:ext>
              </a:extLst>
            </p:cNvPr>
            <p:cNvCxnSpPr>
              <a:stCxn id="47" idx="1"/>
              <a:endCxn id="41" idx="3"/>
            </p:cNvCxnSpPr>
            <p:nvPr/>
          </p:nvCxnSpPr>
          <p:spPr>
            <a:xfrm flipH="1">
              <a:off x="4403679" y="4245355"/>
              <a:ext cx="2541481" cy="388090"/>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4E67F6F-B03A-3F48-BAE0-D4ABA2B21B9A}"/>
                </a:ext>
              </a:extLst>
            </p:cNvPr>
            <p:cNvCxnSpPr>
              <a:stCxn id="47" idx="1"/>
              <a:endCxn id="43" idx="3"/>
            </p:cNvCxnSpPr>
            <p:nvPr/>
          </p:nvCxnSpPr>
          <p:spPr>
            <a:xfrm flipH="1">
              <a:off x="5086067" y="4245356"/>
              <a:ext cx="1859092" cy="874033"/>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7311D33F-74DF-8340-9694-DFEBF9FE695D}"/>
                </a:ext>
              </a:extLst>
            </p:cNvPr>
            <p:cNvCxnSpPr>
              <a:stCxn id="48" idx="1"/>
              <a:endCxn id="43" idx="3"/>
            </p:cNvCxnSpPr>
            <p:nvPr/>
          </p:nvCxnSpPr>
          <p:spPr>
            <a:xfrm flipH="1">
              <a:off x="5086067" y="5002778"/>
              <a:ext cx="1889388" cy="116611"/>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0B1F639A-DAEE-4847-AA40-78B6B7F013AF}"/>
                </a:ext>
              </a:extLst>
            </p:cNvPr>
            <p:cNvCxnSpPr>
              <a:stCxn id="48" idx="1"/>
              <a:endCxn id="44" idx="3"/>
            </p:cNvCxnSpPr>
            <p:nvPr/>
          </p:nvCxnSpPr>
          <p:spPr>
            <a:xfrm flipH="1">
              <a:off x="5495499" y="5002777"/>
              <a:ext cx="1479956" cy="602554"/>
            </a:xfrm>
            <a:prstGeom prst="line">
              <a:avLst/>
            </a:prstGeom>
            <a:ln w="952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30E0A116-E406-FE41-B481-D8ED98A114E5}"/>
                </a:ext>
              </a:extLst>
            </p:cNvPr>
            <p:cNvSpPr/>
            <p:nvPr/>
          </p:nvSpPr>
          <p:spPr>
            <a:xfrm>
              <a:off x="2418988" y="1509038"/>
              <a:ext cx="3293146" cy="369332"/>
            </a:xfrm>
            <a:prstGeom prst="rect">
              <a:avLst/>
            </a:prstGeom>
          </p:spPr>
          <p:txBody>
            <a:bodyPr wrap="none">
              <a:spAutoFit/>
            </a:bodyPr>
            <a:lstStyle/>
            <a:p>
              <a:pPr defTabSz="457200"/>
              <a:r>
                <a:rPr lang="en-US" sz="1800" dirty="0">
                  <a:solidFill>
                    <a:srgbClr val="FF0000"/>
                  </a:solidFill>
                </a:rPr>
                <a:t>⟨</a:t>
              </a:r>
              <a:r>
                <a:rPr lang="en-US" altLang="zh-CN" sz="1800" dirty="0">
                  <a:solidFill>
                    <a:srgbClr val="FF0000"/>
                  </a:solidFill>
                </a:rPr>
                <a:t>$C</a:t>
              </a:r>
              <a:r>
                <a:rPr lang="en-US" altLang="zh-CN" sz="1400" dirty="0">
                  <a:solidFill>
                    <a:srgbClr val="FF0000"/>
                  </a:solidFill>
                </a:rPr>
                <a:t>OUNTRY</a:t>
              </a:r>
              <a:r>
                <a:rPr lang="en-US" altLang="zh-CN" sz="1800" dirty="0">
                  <a:solidFill>
                    <a:srgbClr val="FF0000"/>
                  </a:solidFill>
                </a:rPr>
                <a:t>,</a:t>
              </a:r>
              <a:r>
                <a:rPr lang="zh-CN" altLang="en-US" sz="1800" dirty="0">
                  <a:solidFill>
                    <a:srgbClr val="FF0000"/>
                  </a:solidFill>
                </a:rPr>
                <a:t> </a:t>
              </a:r>
              <a:r>
                <a:rPr lang="en-US" altLang="zh-CN" sz="1800" dirty="0">
                  <a:solidFill>
                    <a:srgbClr val="FF0000"/>
                  </a:solidFill>
                </a:rPr>
                <a:t>president,</a:t>
              </a:r>
              <a:r>
                <a:rPr lang="zh-CN" altLang="en-US" sz="1800" dirty="0">
                  <a:solidFill>
                    <a:srgbClr val="FF0000"/>
                  </a:solidFill>
                </a:rPr>
                <a:t> </a:t>
              </a:r>
              <a:r>
                <a:rPr lang="en-US" altLang="zh-CN" sz="1800" dirty="0">
                  <a:solidFill>
                    <a:srgbClr val="FF0000"/>
                  </a:solidFill>
                </a:rPr>
                <a:t>$P</a:t>
              </a:r>
              <a:r>
                <a:rPr lang="en-US" altLang="zh-CN" sz="1400" dirty="0">
                  <a:solidFill>
                    <a:srgbClr val="FF0000"/>
                  </a:solidFill>
                </a:rPr>
                <a:t>OLITICIAN</a:t>
              </a:r>
              <a:r>
                <a:rPr lang="en-US" sz="1800" dirty="0">
                  <a:solidFill>
                    <a:srgbClr val="FF0000"/>
                  </a:solidFill>
                </a:rPr>
                <a:t>⟩</a:t>
              </a:r>
            </a:p>
          </p:txBody>
        </p:sp>
        <p:sp>
          <p:nvSpPr>
            <p:cNvPr id="58" name="Rectangle 57">
              <a:extLst>
                <a:ext uri="{FF2B5EF4-FFF2-40B4-BE49-F238E27FC236}">
                  <a16:creationId xmlns:a16="http://schemas.microsoft.com/office/drawing/2014/main" id="{23102511-C113-4A4A-9C81-85A006B0267C}"/>
                </a:ext>
              </a:extLst>
            </p:cNvPr>
            <p:cNvSpPr/>
            <p:nvPr/>
          </p:nvSpPr>
          <p:spPr>
            <a:xfrm>
              <a:off x="2444994" y="3626856"/>
              <a:ext cx="3292183" cy="369332"/>
            </a:xfrm>
            <a:prstGeom prst="rect">
              <a:avLst/>
            </a:prstGeom>
          </p:spPr>
          <p:txBody>
            <a:bodyPr wrap="none">
              <a:spAutoFit/>
            </a:bodyPr>
            <a:lstStyle/>
            <a:p>
              <a:pPr defTabSz="457200"/>
              <a:r>
                <a:rPr lang="en-US" sz="1800" dirty="0">
                  <a:solidFill>
                    <a:srgbClr val="0000CC"/>
                  </a:solidFill>
                </a:rPr>
                <a:t>⟨</a:t>
              </a:r>
              <a:r>
                <a:rPr lang="en-US" altLang="zh-CN" sz="1800" dirty="0">
                  <a:solidFill>
                    <a:srgbClr val="0000CC"/>
                  </a:solidFill>
                </a:rPr>
                <a:t>$P</a:t>
              </a:r>
              <a:r>
                <a:rPr lang="en-US" altLang="zh-CN" sz="1400" dirty="0">
                  <a:solidFill>
                    <a:srgbClr val="0000CC"/>
                  </a:solidFill>
                </a:rPr>
                <a:t>ERSON</a:t>
              </a:r>
              <a:r>
                <a:rPr lang="en-US" altLang="zh-CN" sz="1800" dirty="0">
                  <a:solidFill>
                    <a:srgbClr val="0000CC"/>
                  </a:solidFill>
                </a:rPr>
                <a:t>,</a:t>
              </a:r>
              <a:r>
                <a:rPr lang="zh-CN" altLang="en-US" sz="1800" dirty="0">
                  <a:solidFill>
                    <a:srgbClr val="0000CC"/>
                  </a:solidFill>
                </a:rPr>
                <a:t> </a:t>
              </a:r>
              <a:r>
                <a:rPr lang="en-US" altLang="zh-CN" sz="1800" dirty="0">
                  <a:solidFill>
                    <a:srgbClr val="0000CC"/>
                  </a:solidFill>
                </a:rPr>
                <a:t>{age,</a:t>
              </a:r>
              <a:r>
                <a:rPr lang="zh-CN" altLang="en-US" sz="1800" dirty="0">
                  <a:solidFill>
                    <a:srgbClr val="0000CC"/>
                  </a:solidFill>
                </a:rPr>
                <a:t> </a:t>
              </a:r>
              <a:r>
                <a:rPr lang="en-US" altLang="zh-CN" sz="1800" dirty="0">
                  <a:solidFill>
                    <a:srgbClr val="0000CC"/>
                  </a:solidFill>
                </a:rPr>
                <a:t>-year-old},</a:t>
              </a:r>
              <a:r>
                <a:rPr lang="zh-CN" altLang="en-US" sz="1800" dirty="0">
                  <a:solidFill>
                    <a:srgbClr val="0000CC"/>
                  </a:solidFill>
                </a:rPr>
                <a:t> </a:t>
              </a:r>
              <a:r>
                <a:rPr lang="en-US" altLang="zh-CN" sz="1800" dirty="0">
                  <a:solidFill>
                    <a:srgbClr val="0000CC"/>
                  </a:solidFill>
                </a:rPr>
                <a:t>$D</a:t>
              </a:r>
              <a:r>
                <a:rPr lang="en-US" altLang="zh-CN" sz="1400" dirty="0">
                  <a:solidFill>
                    <a:srgbClr val="0000CC"/>
                  </a:solidFill>
                </a:rPr>
                <a:t>IGIT</a:t>
              </a:r>
              <a:r>
                <a:rPr lang="en-US" sz="1800" dirty="0">
                  <a:solidFill>
                    <a:srgbClr val="0000CC"/>
                  </a:solidFill>
                </a:rPr>
                <a:t>⟩</a:t>
              </a:r>
            </a:p>
          </p:txBody>
        </p:sp>
      </p:grpSp>
    </p:spTree>
    <p:extLst>
      <p:ext uri="{BB962C8B-B14F-4D97-AF65-F5344CB8AC3E}">
        <p14:creationId xmlns:p14="http://schemas.microsoft.com/office/powerpoint/2010/main" val="2872114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Adjusting Types in</a:t>
            </a:r>
            <a:r>
              <a:rPr lang="zh-CN" altLang="en-US" dirty="0"/>
              <a:t> </a:t>
            </a:r>
            <a:r>
              <a:rPr lang="en-US" altLang="zh-CN" dirty="0"/>
              <a:t>Meta</a:t>
            </a:r>
            <a:r>
              <a:rPr lang="zh-CN" altLang="en-US" dirty="0"/>
              <a:t> </a:t>
            </a:r>
            <a:r>
              <a:rPr lang="en-US" altLang="zh-CN" dirty="0"/>
              <a:t>Patterns</a:t>
            </a:r>
            <a:r>
              <a:rPr lang="zh-CN" altLang="en-US" dirty="0"/>
              <a:t> </a:t>
            </a:r>
            <a:r>
              <a:rPr lang="en-US" altLang="zh-CN" dirty="0"/>
              <a:t>for</a:t>
            </a:r>
            <a:r>
              <a:rPr lang="zh-CN" altLang="en-US" dirty="0"/>
              <a:t> </a:t>
            </a:r>
            <a:r>
              <a:rPr lang="en-US" altLang="zh-CN" dirty="0"/>
              <a:t>Appropriate</a:t>
            </a:r>
            <a:r>
              <a:rPr lang="zh-CN" altLang="en-US" dirty="0"/>
              <a:t> </a:t>
            </a:r>
            <a:r>
              <a:rPr lang="en-US" altLang="zh-CN" dirty="0"/>
              <a:t>Granularity</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55</a:t>
            </a:fld>
            <a:endParaRPr lang="en-US"/>
          </a:p>
        </p:txBody>
      </p:sp>
      <p:grpSp>
        <p:nvGrpSpPr>
          <p:cNvPr id="26" name="Group 25">
            <a:extLst>
              <a:ext uri="{FF2B5EF4-FFF2-40B4-BE49-F238E27FC236}">
                <a16:creationId xmlns:a16="http://schemas.microsoft.com/office/drawing/2014/main" id="{7183E600-370F-4A44-922E-4FB3734D2A37}"/>
              </a:ext>
            </a:extLst>
          </p:cNvPr>
          <p:cNvGrpSpPr/>
          <p:nvPr/>
        </p:nvGrpSpPr>
        <p:grpSpPr>
          <a:xfrm>
            <a:off x="2044170" y="1746523"/>
            <a:ext cx="8295829" cy="4413303"/>
            <a:chOff x="2044170" y="1746523"/>
            <a:chExt cx="8295829" cy="4413303"/>
          </a:xfrm>
        </p:grpSpPr>
        <p:sp>
          <p:nvSpPr>
            <p:cNvPr id="27" name="Rectangle 26">
              <a:extLst>
                <a:ext uri="{FF2B5EF4-FFF2-40B4-BE49-F238E27FC236}">
                  <a16:creationId xmlns:a16="http://schemas.microsoft.com/office/drawing/2014/main" id="{1133F91D-E088-CA44-8C50-969AB4E75C66}"/>
                </a:ext>
              </a:extLst>
            </p:cNvPr>
            <p:cNvSpPr>
              <a:spLocks/>
            </p:cNvSpPr>
            <p:nvPr/>
          </p:nvSpPr>
          <p:spPr>
            <a:xfrm>
              <a:off x="2191917" y="1746523"/>
              <a:ext cx="1706794"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r>
                <a:rPr lang="en-US" altLang="zh-CN" sz="1800" dirty="0">
                  <a:solidFill>
                    <a:prstClr val="black"/>
                  </a:solidFill>
                  <a:ea typeface="Corbel" charset="0"/>
                  <a:cs typeface="Corbel" charset="0"/>
                </a:rPr>
                <a:t>,</a:t>
              </a:r>
              <a:endParaRPr lang="zh-CN" altLang="en-US" sz="1800" dirty="0">
                <a:solidFill>
                  <a:prstClr val="black"/>
                </a:solidFill>
                <a:ea typeface="Corbel" charset="0"/>
                <a:cs typeface="Corbel" charset="0"/>
              </a:endParaRPr>
            </a:p>
          </p:txBody>
        </p:sp>
        <p:sp>
          <p:nvSpPr>
            <p:cNvPr id="29" name="Rectangle 28">
              <a:extLst>
                <a:ext uri="{FF2B5EF4-FFF2-40B4-BE49-F238E27FC236}">
                  <a16:creationId xmlns:a16="http://schemas.microsoft.com/office/drawing/2014/main" id="{17E94090-8D30-8348-AF0D-D7CE3B0E063E}"/>
                </a:ext>
              </a:extLst>
            </p:cNvPr>
            <p:cNvSpPr>
              <a:spLocks/>
            </p:cNvSpPr>
            <p:nvPr/>
          </p:nvSpPr>
          <p:spPr>
            <a:xfrm>
              <a:off x="2191918" y="2232466"/>
              <a:ext cx="2389182"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age</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is</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endParaRPr lang="zh-CN" altLang="en-US" sz="1400" dirty="0">
                <a:solidFill>
                  <a:prstClr val="black"/>
                </a:solidFill>
                <a:ea typeface="Corbel" charset="0"/>
                <a:cs typeface="Corbel" charset="0"/>
              </a:endParaRPr>
            </a:p>
          </p:txBody>
        </p:sp>
        <p:sp>
          <p:nvSpPr>
            <p:cNvPr id="30" name="Rectangle 29">
              <a:extLst>
                <a:ext uri="{FF2B5EF4-FFF2-40B4-BE49-F238E27FC236}">
                  <a16:creationId xmlns:a16="http://schemas.microsoft.com/office/drawing/2014/main" id="{0CE287A7-824E-AD41-AA7B-2D73E815443E}"/>
                </a:ext>
              </a:extLst>
            </p:cNvPr>
            <p:cNvSpPr>
              <a:spLocks/>
            </p:cNvSpPr>
            <p:nvPr/>
          </p:nvSpPr>
          <p:spPr>
            <a:xfrm>
              <a:off x="2191918" y="2718409"/>
              <a:ext cx="2798615"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ERSON</a:t>
              </a:r>
              <a:r>
                <a:rPr lang="en-US" altLang="zh-CN" sz="1800" dirty="0">
                  <a:solidFill>
                    <a:prstClr val="black"/>
                  </a:solidFill>
                  <a:ea typeface="Corbel" charset="0"/>
                  <a:cs typeface="Corbel" charset="0"/>
                </a:rPr>
                <a: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a</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$D</a:t>
              </a:r>
              <a:r>
                <a:rPr lang="en-US" altLang="zh-CN" sz="1400" dirty="0">
                  <a:solidFill>
                    <a:prstClr val="black"/>
                  </a:solidFill>
                  <a:ea typeface="Corbel" charset="0"/>
                  <a:cs typeface="Corbel" charset="0"/>
                </a:rPr>
                <a:t>IGIT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-year-old</a:t>
              </a:r>
              <a:endParaRPr lang="zh-CN" altLang="en-US" sz="1800" dirty="0">
                <a:solidFill>
                  <a:prstClr val="black"/>
                </a:solidFill>
                <a:ea typeface="Corbel" charset="0"/>
                <a:cs typeface="Corbel" charset="0"/>
              </a:endParaRPr>
            </a:p>
          </p:txBody>
        </p:sp>
        <p:sp>
          <p:nvSpPr>
            <p:cNvPr id="31" name="Rectangle 30">
              <a:extLst>
                <a:ext uri="{FF2B5EF4-FFF2-40B4-BE49-F238E27FC236}">
                  <a16:creationId xmlns:a16="http://schemas.microsoft.com/office/drawing/2014/main" id="{9246EBF8-D74A-C542-ACFC-F806EFFC0DA2}"/>
                </a:ext>
              </a:extLst>
            </p:cNvPr>
            <p:cNvSpPr>
              <a:spLocks/>
            </p:cNvSpPr>
            <p:nvPr/>
          </p:nvSpPr>
          <p:spPr>
            <a:xfrm>
              <a:off x="6627441" y="1931189"/>
              <a:ext cx="3167926"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$C</a:t>
              </a:r>
              <a:r>
                <a:rPr lang="en-US" altLang="zh-CN" sz="1400" dirty="0">
                  <a:solidFill>
                    <a:prstClr val="black"/>
                  </a:solidFill>
                  <a:ea typeface="Corbel" charset="0"/>
                  <a:cs typeface="Corbel" charset="0"/>
                </a:rPr>
                <a:t>OUNTRY </a:t>
              </a:r>
              <a:r>
                <a:rPr lang="en-US" altLang="zh-CN" sz="1800" dirty="0">
                  <a:solidFill>
                    <a:prstClr val="black"/>
                  </a:solidFill>
                  <a:ea typeface="Corbel" charset="0"/>
                  <a:cs typeface="Corbel" charset="0"/>
                </a:rPr>
                <a:t>p</a:t>
              </a:r>
              <a:r>
                <a:rPr lang="en-US" sz="1800" dirty="0">
                  <a:solidFill>
                    <a:prstClr val="black"/>
                  </a:solidFill>
                  <a:ea typeface="Corbel" charset="0"/>
                  <a:cs typeface="Corbel" charset="0"/>
                </a:rPr>
                <a:t>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OLITICIAN</a:t>
              </a:r>
              <a:endParaRPr lang="en-US" sz="1800" dirty="0">
                <a:solidFill>
                  <a:prstClr val="black"/>
                </a:solidFill>
                <a:ea typeface="Corbel" charset="0"/>
                <a:cs typeface="Corbel" charset="0"/>
              </a:endParaRPr>
            </a:p>
          </p:txBody>
        </p:sp>
        <p:sp>
          <p:nvSpPr>
            <p:cNvPr id="32" name="Rectangle 31">
              <a:extLst>
                <a:ext uri="{FF2B5EF4-FFF2-40B4-BE49-F238E27FC236}">
                  <a16:creationId xmlns:a16="http://schemas.microsoft.com/office/drawing/2014/main" id="{7729E0DB-423B-9F4A-903D-32E9F34200EE}"/>
                </a:ext>
              </a:extLst>
            </p:cNvPr>
            <p:cNvSpPr>
              <a:spLocks/>
            </p:cNvSpPr>
            <p:nvPr/>
          </p:nvSpPr>
          <p:spPr>
            <a:xfrm>
              <a:off x="6627441" y="2341494"/>
              <a:ext cx="3427233" cy="369332"/>
            </a:xfrm>
            <a:prstGeom prst="rect">
              <a:avLst/>
            </a:prstGeom>
            <a:noFill/>
            <a:ln>
              <a:noFill/>
              <a:prstDash val="dash"/>
            </a:ln>
          </p:spPr>
          <p:txBody>
            <a:bodyPr wrap="square">
              <a:spAutoFit/>
            </a:bodyPr>
            <a:lstStyle/>
            <a:p>
              <a:pPr defTabSz="457200"/>
              <a:r>
                <a:rPr lang="en-US" altLang="zh-CN" sz="1800" dirty="0">
                  <a:solidFill>
                    <a:prstClr val="black"/>
                  </a:solidFill>
                  <a:ea typeface="Corbel" charset="0"/>
                  <a:cs typeface="Corbel" charset="0"/>
                </a:rPr>
                <a:t>p</a:t>
              </a:r>
              <a:r>
                <a:rPr lang="en-US" sz="1800" dirty="0">
                  <a:solidFill>
                    <a:prstClr val="black"/>
                  </a:solidFill>
                  <a:ea typeface="Corbel" charset="0"/>
                  <a:cs typeface="Corbel" charset="0"/>
                </a:rPr>
                <a:t>resident</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$P</a:t>
              </a:r>
              <a:r>
                <a:rPr lang="en-US" altLang="zh-CN" sz="1400" dirty="0">
                  <a:solidFill>
                    <a:prstClr val="black"/>
                  </a:solidFill>
                  <a:ea typeface="Corbel" charset="0"/>
                  <a:cs typeface="Corbel" charset="0"/>
                </a:rPr>
                <a:t>OLITICIAN</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of</a:t>
              </a:r>
              <a:r>
                <a:rPr lang="zh-CN" altLang="en-US" sz="1800" dirty="0">
                  <a:solidFill>
                    <a:prstClr val="black"/>
                  </a:solidFill>
                  <a:ea typeface="Corbel" charset="0"/>
                  <a:cs typeface="Corbel" charset="0"/>
                </a:rPr>
                <a:t> </a:t>
              </a:r>
              <a:r>
                <a:rPr lang="en-US" altLang="zh-CN" sz="1800" dirty="0">
                  <a:solidFill>
                    <a:prstClr val="black"/>
                  </a:solidFill>
                  <a:ea typeface="Corbel" charset="0"/>
                  <a:cs typeface="Corbel" charset="0"/>
                </a:rPr>
                <a:t>$C</a:t>
              </a:r>
              <a:r>
                <a:rPr lang="en-US" altLang="zh-CN" sz="1400" dirty="0">
                  <a:solidFill>
                    <a:prstClr val="black"/>
                  </a:solidFill>
                  <a:ea typeface="Corbel" charset="0"/>
                  <a:cs typeface="Corbel" charset="0"/>
                </a:rPr>
                <a:t>OUNTRY</a:t>
              </a:r>
              <a:endParaRPr lang="en-US" sz="1800" dirty="0">
                <a:solidFill>
                  <a:prstClr val="black"/>
                </a:solidFill>
                <a:ea typeface="Corbel" charset="0"/>
                <a:cs typeface="Corbel" charset="0"/>
              </a:endParaRPr>
            </a:p>
          </p:txBody>
        </p:sp>
        <p:pic>
          <p:nvPicPr>
            <p:cNvPr id="33" name="Picture 32">
              <a:extLst>
                <a:ext uri="{FF2B5EF4-FFF2-40B4-BE49-F238E27FC236}">
                  <a16:creationId xmlns:a16="http://schemas.microsoft.com/office/drawing/2014/main" id="{AFF993C2-6DC2-7343-BD0E-E8A931AA6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5439" y="3416626"/>
              <a:ext cx="2194560" cy="2743200"/>
            </a:xfrm>
            <a:prstGeom prst="rect">
              <a:avLst/>
            </a:prstGeom>
          </p:spPr>
        </p:pic>
        <p:pic>
          <p:nvPicPr>
            <p:cNvPr id="34" name="Picture 33">
              <a:extLst>
                <a:ext uri="{FF2B5EF4-FFF2-40B4-BE49-F238E27FC236}">
                  <a16:creationId xmlns:a16="http://schemas.microsoft.com/office/drawing/2014/main" id="{79B93D01-08B5-0B4E-B02B-F681D11CF4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976" y="3416626"/>
              <a:ext cx="2926080" cy="2743200"/>
            </a:xfrm>
            <a:prstGeom prst="rect">
              <a:avLst/>
            </a:prstGeom>
          </p:spPr>
        </p:pic>
        <p:pic>
          <p:nvPicPr>
            <p:cNvPr id="35" name="Picture 34">
              <a:extLst>
                <a:ext uri="{FF2B5EF4-FFF2-40B4-BE49-F238E27FC236}">
                  <a16:creationId xmlns:a16="http://schemas.microsoft.com/office/drawing/2014/main" id="{680CF348-FAFD-814D-84B9-1D680B6BA2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4170" y="3416626"/>
              <a:ext cx="2926080" cy="2743200"/>
            </a:xfrm>
            <a:prstGeom prst="rect">
              <a:avLst/>
            </a:prstGeom>
          </p:spPr>
        </p:pic>
      </p:grpSp>
    </p:spTree>
    <p:extLst>
      <p:ext uri="{BB962C8B-B14F-4D97-AF65-F5344CB8AC3E}">
        <p14:creationId xmlns:p14="http://schemas.microsoft.com/office/powerpoint/2010/main" val="4143287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Results: Patterns, Entities and Attribute Values </a:t>
            </a:r>
            <a:r>
              <a:rPr lang="en-US" altLang="zh-CN" dirty="0"/>
              <a:t>in</a:t>
            </a:r>
            <a:r>
              <a:rPr lang="zh-CN" altLang="en-US" dirty="0"/>
              <a:t> </a:t>
            </a:r>
            <a:r>
              <a:rPr lang="en-US" altLang="zh-CN" dirty="0"/>
              <a:t>News</a:t>
            </a:r>
            <a:r>
              <a:rPr lang="zh-CN" altLang="en-US" dirty="0"/>
              <a:t> </a:t>
            </a:r>
            <a:r>
              <a:rPr lang="en-US" altLang="zh-CN" dirty="0"/>
              <a:t>Corpus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56</a:t>
            </a:fld>
            <a:endParaRPr lang="en-US"/>
          </a:p>
        </p:txBody>
      </p:sp>
      <p:graphicFrame>
        <p:nvGraphicFramePr>
          <p:cNvPr id="13" name="Content Placeholder 5">
            <a:extLst>
              <a:ext uri="{FF2B5EF4-FFF2-40B4-BE49-F238E27FC236}">
                <a16:creationId xmlns:a16="http://schemas.microsoft.com/office/drawing/2014/main" id="{B000BACC-04BB-6240-BB94-64D3D6BD8ED5}"/>
              </a:ext>
            </a:extLst>
          </p:cNvPr>
          <p:cNvGraphicFramePr>
            <a:graphicFrameLocks noGrp="1"/>
          </p:cNvGraphicFramePr>
          <p:nvPr>
            <p:ph idx="1"/>
            <p:extLst>
              <p:ext uri="{D42A27DB-BD31-4B8C-83A1-F6EECF244321}">
                <p14:modId xmlns:p14="http://schemas.microsoft.com/office/powerpoint/2010/main" val="2057315217"/>
              </p:ext>
            </p:extLst>
          </p:nvPr>
        </p:nvGraphicFramePr>
        <p:xfrm>
          <a:off x="1964871" y="3923760"/>
          <a:ext cx="8229600" cy="2595880"/>
        </p:xfrm>
        <a:graphic>
          <a:graphicData uri="http://schemas.openxmlformats.org/drawingml/2006/table">
            <a:tbl>
              <a:tblPr firstRow="1" bandRow="1">
                <a:tableStyleId>{5C22544A-7EE6-4342-B048-85BDC9FD1C3A}</a:tableStyleId>
              </a:tblPr>
              <a:tblGrid>
                <a:gridCol w="3855493">
                  <a:extLst>
                    <a:ext uri="{9D8B030D-6E8A-4147-A177-3AD203B41FA5}">
                      <a16:colId xmlns:a16="http://schemas.microsoft.com/office/drawing/2014/main" val="20000"/>
                    </a:ext>
                  </a:extLst>
                </a:gridCol>
                <a:gridCol w="2047164">
                  <a:extLst>
                    <a:ext uri="{9D8B030D-6E8A-4147-A177-3AD203B41FA5}">
                      <a16:colId xmlns:a16="http://schemas.microsoft.com/office/drawing/2014/main" val="20001"/>
                    </a:ext>
                  </a:extLst>
                </a:gridCol>
                <a:gridCol w="2326943">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6">
                  <a:txBody>
                    <a:bodyPr/>
                    <a:lstStyle/>
                    <a:p>
                      <a:r>
                        <a:rPr lang="en-US" altLang="zh-CN" dirty="0"/>
                        <a:t>$C</a:t>
                      </a:r>
                      <a:r>
                        <a:rPr lang="en-US" altLang="zh-CN" sz="1400" dirty="0"/>
                        <a:t>OMPANY</a:t>
                      </a:r>
                      <a:r>
                        <a:rPr lang="zh-CN" altLang="en-US" baseline="0" dirty="0"/>
                        <a:t> </a:t>
                      </a:r>
                      <a:r>
                        <a:rPr lang="en-US" altLang="zh-CN" baseline="0" dirty="0"/>
                        <a:t>CEO</a:t>
                      </a:r>
                      <a:r>
                        <a:rPr lang="zh-CN" altLang="en-US" baseline="0" dirty="0"/>
                        <a:t> </a:t>
                      </a:r>
                      <a:r>
                        <a:rPr lang="en-US" altLang="zh-CN" baseline="0" dirty="0"/>
                        <a:t>$P</a:t>
                      </a:r>
                      <a:r>
                        <a:rPr lang="en-US" altLang="zh-CN" sz="1400" baseline="0" dirty="0"/>
                        <a:t>ERSON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en-US" altLang="zh-CN" sz="1400" dirty="0"/>
                        <a:t>OMPANY</a:t>
                      </a:r>
                      <a:r>
                        <a:rPr lang="zh-CN" altLang="en-US" baseline="0" dirty="0"/>
                        <a:t> </a:t>
                      </a:r>
                      <a:r>
                        <a:rPr lang="en-US" altLang="zh-CN" baseline="0" dirty="0"/>
                        <a:t>chief</a:t>
                      </a:r>
                      <a:r>
                        <a:rPr lang="zh-CN" altLang="en-US" baseline="0" dirty="0"/>
                        <a:t> </a:t>
                      </a:r>
                      <a:r>
                        <a:rPr lang="en-US" altLang="zh-CN" baseline="0" dirty="0"/>
                        <a:t>executive</a:t>
                      </a:r>
                      <a:r>
                        <a:rPr lang="zh-CN" altLang="en-US" baseline="0" dirty="0"/>
                        <a:t> </a:t>
                      </a:r>
                      <a:r>
                        <a:rPr lang="en-US" altLang="zh-CN" baseline="0" dirty="0"/>
                        <a:t>$P</a:t>
                      </a:r>
                      <a:r>
                        <a:rPr lang="en-US" altLang="zh-CN" sz="1400" baseline="0" dirty="0"/>
                        <a:t>ERSON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$P</a:t>
                      </a:r>
                      <a:r>
                        <a:rPr lang="en-US" altLang="zh-CN" sz="1400" baseline="0" dirty="0"/>
                        <a:t>ERSON</a:t>
                      </a:r>
                      <a:r>
                        <a:rPr lang="en-US" altLang="zh-CN" sz="1800" baseline="0" dirty="0"/>
                        <a:t>,</a:t>
                      </a:r>
                      <a:r>
                        <a:rPr lang="zh-CN" altLang="en-US" sz="1800" baseline="0" dirty="0"/>
                        <a:t> </a:t>
                      </a:r>
                      <a:r>
                        <a:rPr lang="en-US" altLang="zh-CN" sz="1800" baseline="0" dirty="0"/>
                        <a:t>the</a:t>
                      </a:r>
                      <a:r>
                        <a:rPr lang="zh-CN" altLang="en-US" sz="1800" baseline="0" dirty="0"/>
                        <a:t> </a:t>
                      </a:r>
                      <a:r>
                        <a:rPr lang="en-US" altLang="zh-CN" dirty="0"/>
                        <a:t>$C</a:t>
                      </a:r>
                      <a:r>
                        <a:rPr lang="en-US" altLang="zh-CN" sz="1400" dirty="0"/>
                        <a:t>OMPANY</a:t>
                      </a:r>
                      <a:r>
                        <a:rPr lang="zh-CN" altLang="en-US" baseline="0" dirty="0"/>
                        <a:t> </a:t>
                      </a:r>
                      <a:r>
                        <a:rPr lang="en-US" altLang="zh-CN" baseline="0" dirty="0"/>
                        <a:t>CEO,</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mr-IN" altLang="zh-CN" dirty="0"/>
                        <a: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$C</a:t>
                      </a:r>
                      <a:r>
                        <a:rPr lang="en-US" altLang="zh-CN" sz="1400" dirty="0"/>
                        <a:t>OMPANY</a:t>
                      </a:r>
                      <a:r>
                        <a:rPr lang="zh-CN" altLang="en-US" baseline="0" dirty="0"/>
                        <a:t> </a:t>
                      </a:r>
                      <a:r>
                        <a:rPr lang="en-US" altLang="zh-CN" baseline="0" dirty="0"/>
                        <a:t>former</a:t>
                      </a:r>
                      <a:r>
                        <a:rPr lang="zh-CN" altLang="en-US" baseline="0" dirty="0"/>
                        <a:t> </a:t>
                      </a:r>
                      <a:r>
                        <a:rPr lang="en-US" altLang="zh-CN" baseline="0" dirty="0"/>
                        <a:t>CEO</a:t>
                      </a:r>
                      <a:r>
                        <a:rPr lang="zh-CN" altLang="en-US" baseline="0" dirty="0"/>
                        <a:t> </a:t>
                      </a:r>
                      <a:r>
                        <a:rPr lang="en-US" altLang="zh-CN" baseline="0" dirty="0"/>
                        <a:t>$P</a:t>
                      </a:r>
                      <a:r>
                        <a:rPr lang="en-US" altLang="zh-CN" sz="1400" baseline="0" dirty="0"/>
                        <a:t>ERSON</a:t>
                      </a:r>
                      <a:endParaRPr lang="en-US" sz="1400" dirty="0"/>
                    </a:p>
                    <a:p>
                      <a:r>
                        <a:rPr lang="en-US" altLang="zh-CN" dirty="0"/>
                        <a:t>$P</a:t>
                      </a:r>
                      <a:r>
                        <a:rPr lang="en-US" altLang="zh-CN" sz="1400" dirty="0"/>
                        <a:t>ERSON</a:t>
                      </a:r>
                      <a:r>
                        <a:rPr lang="en-US" altLang="zh-CN" dirty="0"/>
                        <a:t>,</a:t>
                      </a:r>
                      <a:r>
                        <a:rPr lang="zh-CN" altLang="en-US" dirty="0"/>
                        <a:t> </a:t>
                      </a:r>
                      <a:r>
                        <a:rPr lang="en-US" altLang="zh-CN" dirty="0"/>
                        <a:t>the</a:t>
                      </a:r>
                      <a:r>
                        <a:rPr lang="zh-CN" altLang="en-US" dirty="0"/>
                        <a:t> </a:t>
                      </a:r>
                      <a:r>
                        <a:rPr lang="en-US" altLang="zh-CN" dirty="0"/>
                        <a:t>$C</a:t>
                      </a:r>
                      <a:r>
                        <a:rPr lang="en-US" altLang="zh-CN" sz="1400" dirty="0"/>
                        <a:t>OMPANY</a:t>
                      </a:r>
                      <a:r>
                        <a:rPr lang="zh-CN" altLang="en-US" dirty="0"/>
                        <a:t> </a:t>
                      </a:r>
                      <a:r>
                        <a:rPr lang="en-US" altLang="zh-CN" dirty="0"/>
                        <a:t>former</a:t>
                      </a:r>
                      <a:r>
                        <a:rPr lang="zh-CN" altLang="en-US" dirty="0"/>
                        <a:t> </a:t>
                      </a:r>
                      <a:r>
                        <a:rPr lang="en-US" altLang="zh-CN" dirty="0"/>
                        <a:t>CEO,</a:t>
                      </a:r>
                      <a:endParaRPr lang="en-US" dirty="0"/>
                    </a:p>
                  </a:txBody>
                  <a:tcPr/>
                </a:tc>
                <a:tc>
                  <a:txBody>
                    <a:bodyPr/>
                    <a:lstStyle/>
                    <a:p>
                      <a:r>
                        <a:rPr lang="en-US" altLang="zh-CN" dirty="0"/>
                        <a:t>Apple</a:t>
                      </a:r>
                      <a:endParaRPr lang="en-US" dirty="0"/>
                    </a:p>
                  </a:txBody>
                  <a:tcPr/>
                </a:tc>
                <a:tc>
                  <a:txBody>
                    <a:bodyPr/>
                    <a:lstStyle/>
                    <a:p>
                      <a:r>
                        <a:rPr lang="en-US" altLang="zh-CN" dirty="0"/>
                        <a:t>Tim</a:t>
                      </a:r>
                      <a:r>
                        <a:rPr lang="zh-CN" altLang="en-US" dirty="0"/>
                        <a:t> </a:t>
                      </a:r>
                      <a:r>
                        <a:rPr lang="en-US" altLang="zh-CN" dirty="0"/>
                        <a:t>Cook</a:t>
                      </a:r>
                      <a:endParaRPr lang="en-US"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dirty="0"/>
                        <a:t>Facebook</a:t>
                      </a:r>
                      <a:endParaRPr lang="en-US" dirty="0"/>
                    </a:p>
                  </a:txBody>
                  <a:tcPr/>
                </a:tc>
                <a:tc>
                  <a:txBody>
                    <a:bodyPr/>
                    <a:lstStyle/>
                    <a:p>
                      <a:r>
                        <a:rPr lang="en-US" altLang="zh-CN" dirty="0"/>
                        <a:t>Mark</a:t>
                      </a:r>
                      <a:r>
                        <a:rPr lang="zh-CN" altLang="en-US" dirty="0"/>
                        <a:t> </a:t>
                      </a:r>
                      <a:r>
                        <a:rPr lang="en-US" altLang="zh-CN" dirty="0"/>
                        <a:t>Zuckerberg</a:t>
                      </a:r>
                      <a:endParaRPr lang="en-US" dirty="0"/>
                    </a:p>
                  </a:txBody>
                  <a:tcPr/>
                </a:tc>
                <a:extLst>
                  <a:ext uri="{0D108BD9-81ED-4DB2-BD59-A6C34878D82A}">
                    <a16:rowId xmlns:a16="http://schemas.microsoft.com/office/drawing/2014/main" val="10002"/>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dirty="0"/>
                        <a:t>Hewlett-Packard</a:t>
                      </a:r>
                      <a:endParaRPr lang="en-US" dirty="0"/>
                    </a:p>
                  </a:txBody>
                  <a:tcPr/>
                </a:tc>
                <a:tc>
                  <a:txBody>
                    <a:bodyPr/>
                    <a:lstStyle/>
                    <a:p>
                      <a:r>
                        <a:rPr lang="en-US" altLang="zh-CN" dirty="0"/>
                        <a:t>Carly</a:t>
                      </a:r>
                      <a:r>
                        <a:rPr lang="zh-CN" altLang="en-US" dirty="0"/>
                        <a:t> </a:t>
                      </a:r>
                      <a:r>
                        <a:rPr lang="en-US" altLang="zh-CN" dirty="0"/>
                        <a:t>Fiorina</a:t>
                      </a:r>
                      <a:endParaRPr lang="en-US" dirty="0"/>
                    </a:p>
                  </a:txBody>
                  <a:tcPr/>
                </a:tc>
                <a:extLst>
                  <a:ext uri="{0D108BD9-81ED-4DB2-BD59-A6C34878D82A}">
                    <a16:rowId xmlns:a16="http://schemas.microsoft.com/office/drawing/2014/main" val="10003"/>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mr-IN" altLang="zh-CN" dirty="0"/>
                        <a:t>…</a:t>
                      </a:r>
                      <a:endParaRPr lang="en-US" dirty="0"/>
                    </a:p>
                  </a:txBody>
                  <a:tcPr/>
                </a:tc>
                <a:tc>
                  <a:txBody>
                    <a:bodyPr/>
                    <a:lstStyle/>
                    <a:p>
                      <a:r>
                        <a:rPr lang="mr-IN" altLang="zh-CN" dirty="0"/>
                        <a:t>…</a:t>
                      </a:r>
                      <a:endParaRPr lang="en-US" dirty="0"/>
                    </a:p>
                  </a:txBody>
                  <a:tcPr/>
                </a:tc>
                <a:extLst>
                  <a:ext uri="{0D108BD9-81ED-4DB2-BD59-A6C34878D82A}">
                    <a16:rowId xmlns:a16="http://schemas.microsoft.com/office/drawing/2014/main" val="10004"/>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r>
                        <a:rPr lang="en-US" altLang="zh-CN" dirty="0" err="1"/>
                        <a:t>Infor</a:t>
                      </a:r>
                      <a:endParaRPr lang="en-US" dirty="0"/>
                    </a:p>
                  </a:txBody>
                  <a:tcPr/>
                </a:tc>
                <a:tc>
                  <a:txBody>
                    <a:bodyPr/>
                    <a:lstStyle/>
                    <a:p>
                      <a:r>
                        <a:rPr lang="en-US" altLang="zh-CN" dirty="0"/>
                        <a:t>Charles</a:t>
                      </a:r>
                      <a:r>
                        <a:rPr lang="zh-CN" altLang="en-US" dirty="0"/>
                        <a:t> </a:t>
                      </a:r>
                      <a:r>
                        <a:rPr lang="en-US" altLang="zh-CN" dirty="0"/>
                        <a:t>Phillips</a:t>
                      </a:r>
                      <a:endParaRPr lang="en-US" dirty="0"/>
                    </a:p>
                  </a:txBody>
                  <a:tcPr/>
                </a:tc>
                <a:extLst>
                  <a:ext uri="{0D108BD9-81ED-4DB2-BD59-A6C34878D82A}">
                    <a16:rowId xmlns:a16="http://schemas.microsoft.com/office/drawing/2014/main" val="10005"/>
                  </a:ext>
                </a:extLst>
              </a:tr>
              <a:tr h="370840">
                <a:tc vMerge="1">
                  <a:txBody>
                    <a:bodyPr/>
                    <a:lstStyle/>
                    <a:p>
                      <a:endParaRPr lang="en-US" dirty="0"/>
                    </a:p>
                  </a:txBody>
                  <a:tcPr/>
                </a:tc>
                <a:tc>
                  <a:txBody>
                    <a:bodyPr/>
                    <a:lstStyle/>
                    <a:p>
                      <a:r>
                        <a:rPr lang="en-US" altLang="zh-CN" dirty="0"/>
                        <a:t>Afghan</a:t>
                      </a:r>
                      <a:r>
                        <a:rPr lang="zh-CN" altLang="en-US" baseline="0" dirty="0"/>
                        <a:t> </a:t>
                      </a:r>
                      <a:r>
                        <a:rPr lang="en-US" altLang="zh-CN" baseline="0" dirty="0"/>
                        <a:t>Citadel</a:t>
                      </a:r>
                      <a:endParaRPr lang="en-US" dirty="0"/>
                    </a:p>
                  </a:txBody>
                  <a:tcPr/>
                </a:tc>
                <a:tc>
                  <a:txBody>
                    <a:bodyPr/>
                    <a:lstStyle/>
                    <a:p>
                      <a:r>
                        <a:rPr lang="en-US" altLang="zh-CN" dirty="0" err="1"/>
                        <a:t>Roya</a:t>
                      </a:r>
                      <a:r>
                        <a:rPr lang="zh-CN" altLang="en-US" dirty="0"/>
                        <a:t> </a:t>
                      </a:r>
                      <a:r>
                        <a:rPr lang="en-US" altLang="zh-CN" dirty="0" err="1"/>
                        <a:t>Mahboob</a:t>
                      </a:r>
                      <a:endParaRPr lang="en-US" dirty="0"/>
                    </a:p>
                  </a:txBody>
                  <a:tcPr/>
                </a:tc>
                <a:extLst>
                  <a:ext uri="{0D108BD9-81ED-4DB2-BD59-A6C34878D82A}">
                    <a16:rowId xmlns:a16="http://schemas.microsoft.com/office/drawing/2014/main" val="10006"/>
                  </a:ext>
                </a:extLst>
              </a:tr>
            </a:tbl>
          </a:graphicData>
        </a:graphic>
      </p:graphicFrame>
      <p:graphicFrame>
        <p:nvGraphicFramePr>
          <p:cNvPr id="14" name="Content Placeholder 5">
            <a:extLst>
              <a:ext uri="{FF2B5EF4-FFF2-40B4-BE49-F238E27FC236}">
                <a16:creationId xmlns:a16="http://schemas.microsoft.com/office/drawing/2014/main" id="{426443A0-C574-1349-80B4-17814C990F55}"/>
              </a:ext>
            </a:extLst>
          </p:cNvPr>
          <p:cNvGraphicFramePr>
            <a:graphicFrameLocks/>
          </p:cNvGraphicFramePr>
          <p:nvPr>
            <p:extLst>
              <p:ext uri="{D42A27DB-BD31-4B8C-83A1-F6EECF244321}">
                <p14:modId xmlns:p14="http://schemas.microsoft.com/office/powerpoint/2010/main" val="3069110810"/>
              </p:ext>
            </p:extLst>
          </p:nvPr>
        </p:nvGraphicFramePr>
        <p:xfrm>
          <a:off x="1964871" y="1513300"/>
          <a:ext cx="8229600" cy="2225040"/>
        </p:xfrm>
        <a:graphic>
          <a:graphicData uri="http://schemas.openxmlformats.org/drawingml/2006/table">
            <a:tbl>
              <a:tblPr firstRow="1" bandRow="1">
                <a:tableStyleId>{5C22544A-7EE6-4342-B048-85BDC9FD1C3A}</a:tableStyleId>
              </a:tblPr>
              <a:tblGrid>
                <a:gridCol w="3855493">
                  <a:extLst>
                    <a:ext uri="{9D8B030D-6E8A-4147-A177-3AD203B41FA5}">
                      <a16:colId xmlns:a16="http://schemas.microsoft.com/office/drawing/2014/main" val="20000"/>
                    </a:ext>
                  </a:extLst>
                </a:gridCol>
                <a:gridCol w="2047164">
                  <a:extLst>
                    <a:ext uri="{9D8B030D-6E8A-4147-A177-3AD203B41FA5}">
                      <a16:colId xmlns:a16="http://schemas.microsoft.com/office/drawing/2014/main" val="20001"/>
                    </a:ext>
                  </a:extLst>
                </a:gridCol>
                <a:gridCol w="2326943">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$C</a:t>
                      </a:r>
                      <a:r>
                        <a:rPr lang="en-US" altLang="zh-CN" sz="1400" dirty="0"/>
                        <a:t>OUNTRY</a:t>
                      </a:r>
                      <a:r>
                        <a:rPr lang="zh-CN" altLang="en-US" baseline="0" dirty="0"/>
                        <a:t> </a:t>
                      </a:r>
                      <a:r>
                        <a:rPr lang="en-US" altLang="zh-CN" baseline="0" dirty="0"/>
                        <a:t>President</a:t>
                      </a:r>
                      <a:r>
                        <a:rPr lang="zh-CN" altLang="en-US" baseline="0" dirty="0"/>
                        <a:t> </a:t>
                      </a:r>
                      <a:r>
                        <a:rPr lang="en-US" altLang="zh-CN" baseline="0" dirty="0"/>
                        <a:t>$P</a:t>
                      </a:r>
                      <a:r>
                        <a:rPr lang="en-US" altLang="zh-CN" sz="1400" baseline="0" dirty="0"/>
                        <a:t>OLITICIAN</a:t>
                      </a:r>
                      <a:endParaRPr lang="en-US" dirty="0"/>
                    </a:p>
                    <a:p>
                      <a:r>
                        <a:rPr lang="en-US" altLang="zh-CN" dirty="0"/>
                        <a:t>$C</a:t>
                      </a:r>
                      <a:r>
                        <a:rPr lang="en-US" altLang="zh-CN" sz="1400" dirty="0"/>
                        <a:t>OUNTRY</a:t>
                      </a:r>
                      <a:r>
                        <a:rPr lang="en-US" altLang="zh-CN" baseline="0" dirty="0"/>
                        <a:t>’s</a:t>
                      </a:r>
                      <a:r>
                        <a:rPr lang="zh-CN" altLang="en-US" baseline="0" dirty="0"/>
                        <a:t> </a:t>
                      </a:r>
                      <a:r>
                        <a:rPr lang="en-US" altLang="zh-CN" baseline="0" dirty="0"/>
                        <a:t>president</a:t>
                      </a:r>
                      <a:r>
                        <a:rPr lang="zh-CN" altLang="en-US" baseline="0" dirty="0"/>
                        <a:t> </a:t>
                      </a:r>
                      <a:r>
                        <a:rPr lang="en-US" altLang="zh-CN" baseline="0" dirty="0"/>
                        <a:t>$P</a:t>
                      </a:r>
                      <a:r>
                        <a:rPr lang="en-US" altLang="zh-CN" sz="1400" baseline="0" dirty="0"/>
                        <a:t>OLITICIAN</a:t>
                      </a:r>
                      <a:endParaRPr lang="en-US" dirty="0"/>
                    </a:p>
                    <a:p>
                      <a:r>
                        <a:rPr lang="en-US" altLang="zh-CN" baseline="0" dirty="0"/>
                        <a:t>President</a:t>
                      </a:r>
                      <a:r>
                        <a:rPr lang="zh-CN" altLang="en-US" baseline="0" dirty="0"/>
                        <a:t> </a:t>
                      </a:r>
                      <a:r>
                        <a:rPr lang="en-US" altLang="zh-CN" baseline="0" dirty="0"/>
                        <a:t>$P</a:t>
                      </a:r>
                      <a:r>
                        <a:rPr lang="en-US" altLang="zh-CN" sz="1400" baseline="0" dirty="0"/>
                        <a:t>OLITICIAN</a:t>
                      </a:r>
                      <a:r>
                        <a:rPr lang="zh-CN" altLang="en-US" sz="1800" baseline="0" dirty="0"/>
                        <a:t> </a:t>
                      </a:r>
                      <a:r>
                        <a:rPr lang="en-US" altLang="zh-CN" dirty="0"/>
                        <a:t>of</a:t>
                      </a:r>
                      <a:r>
                        <a:rPr lang="zh-CN" altLang="en-US" dirty="0"/>
                        <a:t> </a:t>
                      </a:r>
                      <a:r>
                        <a:rPr lang="en-US" altLang="zh-CN" dirty="0"/>
                        <a:t>$C</a:t>
                      </a:r>
                      <a:r>
                        <a:rPr lang="en-US" altLang="zh-CN" sz="1400" dirty="0"/>
                        <a:t>OUNTRY</a:t>
                      </a:r>
                      <a:r>
                        <a:rPr lang="zh-CN" altLang="en-US" baseline="0" dirty="0"/>
                        <a:t>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mr-IN" altLang="zh-CN" dirty="0"/>
                        <a:t>…</a:t>
                      </a:r>
                      <a:endParaRPr lang="en-US" dirty="0"/>
                    </a:p>
                    <a:p>
                      <a:r>
                        <a:rPr lang="en-US" altLang="zh-CN" dirty="0"/>
                        <a:t>$P</a:t>
                      </a:r>
                      <a:r>
                        <a:rPr lang="en-US" altLang="zh-CN" sz="1400" dirty="0"/>
                        <a:t>OLITICIAN</a:t>
                      </a:r>
                      <a:r>
                        <a:rPr lang="en-US" altLang="zh-CN" dirty="0"/>
                        <a:t>’s</a:t>
                      </a:r>
                      <a:r>
                        <a:rPr lang="zh-CN" altLang="en-US" dirty="0"/>
                        <a:t> </a:t>
                      </a:r>
                      <a:r>
                        <a:rPr lang="en-US" altLang="zh-CN" dirty="0"/>
                        <a:t>government</a:t>
                      </a:r>
                      <a:r>
                        <a:rPr lang="zh-CN" altLang="en-US" dirty="0"/>
                        <a:t> </a:t>
                      </a:r>
                      <a:r>
                        <a:rPr lang="en-US" altLang="zh-CN" dirty="0"/>
                        <a:t>of</a:t>
                      </a:r>
                      <a:r>
                        <a:rPr lang="zh-CN" altLang="en-US" dirty="0"/>
                        <a:t> </a:t>
                      </a:r>
                      <a:r>
                        <a:rPr lang="en-US" altLang="zh-CN" dirty="0"/>
                        <a:t>$C</a:t>
                      </a:r>
                      <a:r>
                        <a:rPr lang="en-US" altLang="zh-CN" sz="1400" dirty="0"/>
                        <a:t>OUNTRY</a:t>
                      </a:r>
                      <a:endParaRPr lang="en-US" dirty="0"/>
                    </a:p>
                  </a:txBody>
                  <a:tcPr/>
                </a:tc>
                <a:tc>
                  <a:txBody>
                    <a:bodyPr/>
                    <a:lstStyle/>
                    <a:p>
                      <a:r>
                        <a:rPr lang="en-US" altLang="zh-CN" dirty="0"/>
                        <a:t>United</a:t>
                      </a:r>
                      <a:r>
                        <a:rPr lang="zh-CN" altLang="en-US" dirty="0"/>
                        <a:t> </a:t>
                      </a:r>
                      <a:r>
                        <a:rPr lang="en-US" altLang="zh-CN" dirty="0"/>
                        <a:t>States</a:t>
                      </a:r>
                      <a:endParaRPr lang="en-US" dirty="0"/>
                    </a:p>
                  </a:txBody>
                  <a:tcPr/>
                </a:tc>
                <a:tc>
                  <a:txBody>
                    <a:bodyPr/>
                    <a:lstStyle/>
                    <a:p>
                      <a:r>
                        <a:rPr lang="en-US" altLang="zh-CN" dirty="0"/>
                        <a:t>Barack</a:t>
                      </a:r>
                      <a:r>
                        <a:rPr lang="zh-CN" altLang="en-US" dirty="0"/>
                        <a:t> </a:t>
                      </a:r>
                      <a:r>
                        <a:rPr lang="en-US" altLang="zh-CN" dirty="0"/>
                        <a:t>Obama</a:t>
                      </a:r>
                      <a:endParaRPr lang="en-US" dirty="0"/>
                    </a:p>
                  </a:txBody>
                  <a:tcPr/>
                </a:tc>
                <a:extLst>
                  <a:ext uri="{0D108BD9-81ED-4DB2-BD59-A6C34878D82A}">
                    <a16:rowId xmlns:a16="http://schemas.microsoft.com/office/drawing/2014/main" val="10001"/>
                  </a:ext>
                </a:extLst>
              </a:tr>
              <a:tr h="370840">
                <a:tc vMerge="1">
                  <a:txBody>
                    <a:bodyPr/>
                    <a:lstStyle/>
                    <a:p>
                      <a:endParaRPr lang="en-US" dirty="0"/>
                    </a:p>
                  </a:txBody>
                  <a:tcPr/>
                </a:tc>
                <a:tc>
                  <a:txBody>
                    <a:bodyPr/>
                    <a:lstStyle/>
                    <a:p>
                      <a:r>
                        <a:rPr lang="en-US" altLang="zh-CN" dirty="0"/>
                        <a:t>Russia</a:t>
                      </a:r>
                      <a:endParaRPr lang="en-US" dirty="0"/>
                    </a:p>
                  </a:txBody>
                  <a:tcPr/>
                </a:tc>
                <a:tc>
                  <a:txBody>
                    <a:bodyPr/>
                    <a:lstStyle/>
                    <a:p>
                      <a:r>
                        <a:rPr lang="en-US" altLang="zh-CN" dirty="0"/>
                        <a:t>Vladimir</a:t>
                      </a:r>
                      <a:r>
                        <a:rPr lang="zh-CN" altLang="en-US" dirty="0"/>
                        <a:t> </a:t>
                      </a:r>
                      <a:r>
                        <a:rPr lang="en-US" altLang="zh-CN" dirty="0"/>
                        <a:t>Putin</a:t>
                      </a:r>
                      <a:endParaRPr lang="en-US"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dirty="0"/>
                        <a:t>France</a:t>
                      </a:r>
                      <a:endParaRPr lang="en-US" dirty="0"/>
                    </a:p>
                  </a:txBody>
                  <a:tcPr/>
                </a:tc>
                <a:tc>
                  <a:txBody>
                    <a:bodyPr/>
                    <a:lstStyle/>
                    <a:p>
                      <a:r>
                        <a:rPr lang="en-US" altLang="zh-CN" dirty="0"/>
                        <a:t>Francois</a:t>
                      </a:r>
                      <a:r>
                        <a:rPr lang="zh-CN" altLang="en-US" dirty="0"/>
                        <a:t> </a:t>
                      </a:r>
                      <a:r>
                        <a:rPr lang="en-US" altLang="zh-CN" dirty="0" err="1"/>
                        <a:t>Hollande</a:t>
                      </a:r>
                      <a:endParaRPr lang="en-US" dirty="0"/>
                    </a:p>
                  </a:txBody>
                  <a:tcPr/>
                </a:tc>
                <a:extLst>
                  <a:ext uri="{0D108BD9-81ED-4DB2-BD59-A6C34878D82A}">
                    <a16:rowId xmlns:a16="http://schemas.microsoft.com/office/drawing/2014/main" val="10003"/>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mr-IN" altLang="zh-CN" dirty="0"/>
                        <a:t>…</a:t>
                      </a:r>
                      <a:endParaRPr lang="en-US" dirty="0"/>
                    </a:p>
                  </a:txBody>
                  <a:tcPr/>
                </a:tc>
                <a:tc>
                  <a:txBody>
                    <a:bodyPr/>
                    <a:lstStyle/>
                    <a:p>
                      <a:r>
                        <a:rPr lang="mr-IN" altLang="zh-CN" dirty="0"/>
                        <a:t>…</a:t>
                      </a:r>
                      <a:endParaRPr lang="en-US"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en-US" altLang="zh-CN" dirty="0"/>
                        <a:t>Burkina</a:t>
                      </a:r>
                      <a:r>
                        <a:rPr lang="zh-CN" altLang="en-US" dirty="0"/>
                        <a:t> </a:t>
                      </a:r>
                      <a:r>
                        <a:rPr lang="en-US" altLang="zh-CN" dirty="0"/>
                        <a:t>Faso</a:t>
                      </a:r>
                      <a:endParaRPr lang="en-US" dirty="0"/>
                    </a:p>
                  </a:txBody>
                  <a:tcPr/>
                </a:tc>
                <a:tc>
                  <a:txBody>
                    <a:bodyPr/>
                    <a:lstStyle/>
                    <a:p>
                      <a:r>
                        <a:rPr lang="en-US" altLang="zh-CN" dirty="0"/>
                        <a:t>Blaise</a:t>
                      </a:r>
                      <a:r>
                        <a:rPr lang="zh-CN" altLang="en-US" baseline="0" dirty="0"/>
                        <a:t> </a:t>
                      </a:r>
                      <a:r>
                        <a:rPr lang="en-US" altLang="zh-CN" baseline="0" dirty="0" err="1"/>
                        <a:t>Compaor</a:t>
                      </a:r>
                      <a:r>
                        <a:rPr lang="en-US" altLang="zh-CN" sz="1800" dirty="0" err="1">
                          <a:latin typeface="Corbel" charset="0"/>
                          <a:ea typeface="Corbel" charset="0"/>
                          <a:cs typeface="Corbel" charset="0"/>
                        </a:rPr>
                        <a:t>é</a:t>
                      </a:r>
                      <a:endParaRPr 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8993465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altLang="zh-CN" b="1" dirty="0"/>
              <a:t>Patterns and Entities Found </a:t>
            </a:r>
            <a:r>
              <a:rPr lang="en-US" altLang="zh-CN" dirty="0"/>
              <a:t>in</a:t>
            </a:r>
            <a:r>
              <a:rPr lang="zh-CN" altLang="en-US" dirty="0"/>
              <a:t> </a:t>
            </a:r>
            <a:r>
              <a:rPr lang="en-US" altLang="zh-CN" dirty="0"/>
              <a:t>Medical Science</a:t>
            </a:r>
            <a:r>
              <a:rPr lang="zh-CN" altLang="en-US" dirty="0"/>
              <a:t> </a:t>
            </a:r>
            <a:r>
              <a:rPr lang="en-US" altLang="zh-CN" dirty="0"/>
              <a:t>Corpus</a:t>
            </a:r>
            <a:endParaRPr lang="en-US" b="1" dirty="0"/>
          </a:p>
        </p:txBody>
      </p:sp>
      <p:sp>
        <p:nvSpPr>
          <p:cNvPr id="4" name="Slide Number Placeholder 3"/>
          <p:cNvSpPr>
            <a:spLocks noGrp="1"/>
          </p:cNvSpPr>
          <p:nvPr>
            <p:ph type="sldNum" sz="quarter" idx="12"/>
          </p:nvPr>
        </p:nvSpPr>
        <p:spPr/>
        <p:txBody>
          <a:bodyPr/>
          <a:lstStyle/>
          <a:p>
            <a:fld id="{5F56DFE6-1268-BF4E-85E8-8E7123343B70}" type="slidenum">
              <a:rPr lang="en-US" smtClean="0"/>
              <a:t>57</a:t>
            </a:fld>
            <a:endParaRPr lang="en-US"/>
          </a:p>
        </p:txBody>
      </p:sp>
      <p:graphicFrame>
        <p:nvGraphicFramePr>
          <p:cNvPr id="8" name="Content Placeholder 5">
            <a:extLst>
              <a:ext uri="{FF2B5EF4-FFF2-40B4-BE49-F238E27FC236}">
                <a16:creationId xmlns:a16="http://schemas.microsoft.com/office/drawing/2014/main" id="{15BB5633-1DA3-A043-B11F-17D499E85EA1}"/>
              </a:ext>
            </a:extLst>
          </p:cNvPr>
          <p:cNvGraphicFramePr>
            <a:graphicFrameLocks/>
          </p:cNvGraphicFramePr>
          <p:nvPr/>
        </p:nvGraphicFramePr>
        <p:xfrm>
          <a:off x="1756012" y="3663315"/>
          <a:ext cx="8679977" cy="3058160"/>
        </p:xfrm>
        <a:graphic>
          <a:graphicData uri="http://schemas.openxmlformats.org/drawingml/2006/table">
            <a:tbl>
              <a:tblPr firstRow="1" bandRow="1">
                <a:tableStyleId>{5C22544A-7EE6-4342-B048-85BDC9FD1C3A}</a:tableStyleId>
              </a:tblPr>
              <a:tblGrid>
                <a:gridCol w="4326340">
                  <a:extLst>
                    <a:ext uri="{9D8B030D-6E8A-4147-A177-3AD203B41FA5}">
                      <a16:colId xmlns:a16="http://schemas.microsoft.com/office/drawing/2014/main" val="20000"/>
                    </a:ext>
                  </a:extLst>
                </a:gridCol>
                <a:gridCol w="2183642">
                  <a:extLst>
                    <a:ext uri="{9D8B030D-6E8A-4147-A177-3AD203B41FA5}">
                      <a16:colId xmlns:a16="http://schemas.microsoft.com/office/drawing/2014/main" val="20001"/>
                    </a:ext>
                  </a:extLst>
                </a:gridCol>
                <a:gridCol w="2169995">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$B</a:t>
                      </a:r>
                      <a:r>
                        <a:rPr lang="en-US" altLang="zh-CN" sz="1400" dirty="0"/>
                        <a:t>ACTERIA</a:t>
                      </a:r>
                      <a:r>
                        <a:rPr lang="zh-CN" altLang="en-US" baseline="0" dirty="0"/>
                        <a:t> </a:t>
                      </a:r>
                      <a:r>
                        <a:rPr lang="en-US" altLang="zh-CN" baseline="0" dirty="0"/>
                        <a:t>was</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en-US" altLang="zh-CN" dirty="0"/>
                        <a:t>$B</a:t>
                      </a:r>
                      <a:r>
                        <a:rPr lang="en-US" altLang="zh-CN" sz="1400" dirty="0"/>
                        <a:t>ACTERIA</a:t>
                      </a:r>
                      <a:r>
                        <a:rPr lang="zh-CN" altLang="en-US" baseline="0" dirty="0"/>
                        <a:t> </a:t>
                      </a:r>
                      <a:r>
                        <a:rPr lang="en-US" altLang="zh-CN" baseline="0" dirty="0"/>
                        <a:t>are</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en-US" altLang="zh-CN" dirty="0"/>
                        <a:t>$B</a:t>
                      </a:r>
                      <a:r>
                        <a:rPr lang="en-US" altLang="zh-CN" sz="1400" dirty="0"/>
                        <a:t>ACTERIA</a:t>
                      </a:r>
                      <a:r>
                        <a:rPr lang="zh-CN" altLang="en-US" baseline="0" dirty="0"/>
                        <a:t> </a:t>
                      </a:r>
                      <a:r>
                        <a:rPr lang="en-US" altLang="zh-CN" baseline="0" dirty="0"/>
                        <a:t>is</a:t>
                      </a:r>
                      <a:r>
                        <a:rPr lang="zh-CN" altLang="en-US" baseline="0" dirty="0"/>
                        <a:t> </a:t>
                      </a:r>
                      <a:r>
                        <a:rPr lang="en-US" altLang="zh-CN" baseline="0" dirty="0"/>
                        <a:t>the</a:t>
                      </a:r>
                      <a:r>
                        <a:rPr lang="zh-CN" altLang="en-US" baseline="0" dirty="0"/>
                        <a:t> </a:t>
                      </a:r>
                      <a:r>
                        <a:rPr lang="en-US" altLang="zh-CN" baseline="0" dirty="0"/>
                        <a:t>most</a:t>
                      </a:r>
                      <a:r>
                        <a:rPr lang="zh-CN" altLang="en-US"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p>
                      <a:r>
                        <a:rPr lang="mr-IN" altLang="zh-CN" dirty="0"/>
                        <a:t>…</a:t>
                      </a:r>
                      <a:endParaRPr lang="zh-CN" alt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dirty="0"/>
                        <a:t>$B</a:t>
                      </a:r>
                      <a:r>
                        <a:rPr lang="en-US" altLang="zh-CN" sz="1400" dirty="0"/>
                        <a:t>ACTERIA</a:t>
                      </a:r>
                      <a:r>
                        <a:rPr lang="en-US" altLang="zh-CN" sz="1800" baseline="0" dirty="0"/>
                        <a:t>,</a:t>
                      </a:r>
                      <a:r>
                        <a:rPr lang="zh-CN" altLang="en-US" sz="1800" baseline="0" dirty="0"/>
                        <a:t> </a:t>
                      </a:r>
                      <a:r>
                        <a:rPr lang="en-US" altLang="zh-CN" sz="1800" baseline="0" dirty="0"/>
                        <a:t>particularly</a:t>
                      </a:r>
                      <a:r>
                        <a:rPr lang="zh-CN" altLang="en-US" sz="1800" baseline="0" dirty="0"/>
                        <a:t> </a:t>
                      </a:r>
                      <a:r>
                        <a:rPr lang="en-US" altLang="zh-CN" sz="1800" baseline="0" dirty="0"/>
                        <a:t>those</a:t>
                      </a:r>
                      <a:r>
                        <a:rPr lang="zh-CN" altLang="en-US" sz="1800" baseline="0" dirty="0"/>
                        <a:t> </a:t>
                      </a:r>
                      <a:r>
                        <a:rPr lang="en-US" altLang="zh-CN" baseline="0" dirty="0"/>
                        <a:t>resistant</a:t>
                      </a:r>
                      <a:r>
                        <a:rPr lang="zh-CN" altLang="en-US" baseline="0" dirty="0"/>
                        <a:t> </a:t>
                      </a:r>
                      <a:r>
                        <a:rPr lang="en-US" altLang="zh-CN" baseline="0" dirty="0"/>
                        <a:t>to</a:t>
                      </a:r>
                      <a:r>
                        <a:rPr lang="zh-CN" altLang="en-US" baseline="0" dirty="0"/>
                        <a:t> </a:t>
                      </a:r>
                      <a:r>
                        <a:rPr lang="en-US" altLang="zh-CN" baseline="0" dirty="0"/>
                        <a:t>$A</a:t>
                      </a:r>
                      <a:r>
                        <a:rPr lang="en-US" altLang="zh-CN" sz="1400" baseline="0" dirty="0"/>
                        <a:t>NTIBIOTICS</a:t>
                      </a:r>
                      <a:endParaRPr lang="en-US" dirty="0"/>
                    </a:p>
                  </a:txBody>
                  <a:tcPr/>
                </a:tc>
                <a:tc>
                  <a:txBody>
                    <a:bodyPr/>
                    <a:lstStyle/>
                    <a:p>
                      <a:r>
                        <a:rPr lang="en-US" altLang="zh-CN" sz="1600" dirty="0" err="1"/>
                        <a:t>corynebacterium</a:t>
                      </a:r>
                      <a:r>
                        <a:rPr lang="zh-CN" altLang="en-US" sz="1600" dirty="0"/>
                        <a:t> </a:t>
                      </a:r>
                      <a:r>
                        <a:rPr lang="en-US" altLang="zh-CN" sz="1600" dirty="0"/>
                        <a:t>striatum</a:t>
                      </a:r>
                      <a:r>
                        <a:rPr lang="zh-CN" altLang="en-US" sz="1600" dirty="0"/>
                        <a:t> </a:t>
                      </a:r>
                      <a:r>
                        <a:rPr lang="en-US" altLang="zh-CN" sz="1600" dirty="0"/>
                        <a:t>BM4687</a:t>
                      </a:r>
                      <a:endParaRPr lang="en-US" sz="1600" dirty="0"/>
                    </a:p>
                  </a:txBody>
                  <a:tcPr/>
                </a:tc>
                <a:tc>
                  <a:txBody>
                    <a:bodyPr/>
                    <a:lstStyle/>
                    <a:p>
                      <a:r>
                        <a:rPr lang="en-US" altLang="zh-CN" sz="1600" dirty="0"/>
                        <a:t>gentamicin</a:t>
                      </a:r>
                      <a:endParaRPr lang="en-US" sz="1600"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600" dirty="0" err="1"/>
                        <a:t>corynebacterium</a:t>
                      </a:r>
                      <a:r>
                        <a:rPr lang="zh-CN" altLang="en-US" sz="1600" dirty="0"/>
                        <a:t> </a:t>
                      </a:r>
                      <a:r>
                        <a:rPr lang="en-US" altLang="zh-CN" sz="1600" dirty="0"/>
                        <a:t>striatum</a:t>
                      </a:r>
                      <a:r>
                        <a:rPr lang="zh-CN" altLang="en-US" sz="1600" dirty="0"/>
                        <a:t> </a:t>
                      </a:r>
                      <a:r>
                        <a:rPr lang="en-US" altLang="zh-CN" sz="1600" dirty="0"/>
                        <a:t>BM4687</a:t>
                      </a:r>
                      <a:endParaRPr lang="en-US" sz="1600" dirty="0"/>
                    </a:p>
                  </a:txBody>
                  <a:tcPr/>
                </a:tc>
                <a:tc>
                  <a:txBody>
                    <a:bodyPr/>
                    <a:lstStyle/>
                    <a:p>
                      <a:r>
                        <a:rPr lang="en-US" altLang="zh-CN" sz="1600" dirty="0"/>
                        <a:t>tobramycin</a:t>
                      </a:r>
                      <a:endParaRPr lang="en-US" sz="1600"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sz="1600" dirty="0"/>
                        <a:t>methicillin-susceptible</a:t>
                      </a:r>
                      <a:r>
                        <a:rPr lang="zh-CN" altLang="en-US" sz="1600" dirty="0"/>
                        <a:t> </a:t>
                      </a:r>
                      <a:r>
                        <a:rPr lang="en-US" altLang="zh-CN" sz="1600" dirty="0"/>
                        <a:t>S</a:t>
                      </a:r>
                      <a:r>
                        <a:rPr lang="zh-CN" altLang="en-US" sz="1600" dirty="0"/>
                        <a:t> </a:t>
                      </a:r>
                      <a:r>
                        <a:rPr lang="en-US" altLang="zh-CN" sz="1600" dirty="0" err="1"/>
                        <a:t>aureus</a:t>
                      </a:r>
                      <a:endParaRPr lang="en-US" sz="1600" dirty="0"/>
                    </a:p>
                  </a:txBody>
                  <a:tcPr/>
                </a:tc>
                <a:tc>
                  <a:txBody>
                    <a:bodyPr/>
                    <a:lstStyle/>
                    <a:p>
                      <a:r>
                        <a:rPr lang="en-US" altLang="zh-CN" sz="1600" dirty="0" err="1"/>
                        <a:t>vancomycin</a:t>
                      </a:r>
                      <a:endParaRPr lang="en-US" sz="1600"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altLang="zh-CN" sz="1600" dirty="0"/>
                        <a:t>multidrug-resistant</a:t>
                      </a:r>
                      <a:r>
                        <a:rPr lang="zh-CN" altLang="en-US" sz="1600" baseline="0" dirty="0"/>
                        <a:t> </a:t>
                      </a:r>
                      <a:r>
                        <a:rPr lang="en-US" altLang="zh-CN" sz="1600" baseline="0" dirty="0" err="1"/>
                        <a:t>enterobacteriaceae</a:t>
                      </a:r>
                      <a:endParaRPr lang="en-US" sz="1600" dirty="0"/>
                    </a:p>
                  </a:txBody>
                  <a:tcPr/>
                </a:tc>
                <a:tc>
                  <a:txBody>
                    <a:bodyPr/>
                    <a:lstStyle/>
                    <a:p>
                      <a:r>
                        <a:rPr lang="en-US" altLang="zh-CN" sz="1600" dirty="0"/>
                        <a:t>gentamicin</a:t>
                      </a:r>
                      <a:endParaRPr lang="en-US" sz="1600"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mr-IN" altLang="zh-CN" sz="1600" dirty="0"/>
                        <a:t>…</a:t>
                      </a:r>
                      <a:endParaRPr lang="en-US" sz="1600" dirty="0"/>
                    </a:p>
                  </a:txBody>
                  <a:tcPr/>
                </a:tc>
                <a:tc>
                  <a:txBody>
                    <a:bodyPr/>
                    <a:lstStyle/>
                    <a:p>
                      <a:r>
                        <a:rPr lang="mr-IN" altLang="zh-CN" sz="1600" dirty="0"/>
                        <a:t>…</a:t>
                      </a:r>
                      <a:endParaRPr lang="en-US" sz="1600" dirty="0"/>
                    </a:p>
                  </a:txBody>
                  <a:tcPr/>
                </a:tc>
                <a:extLst>
                  <a:ext uri="{0D108BD9-81ED-4DB2-BD59-A6C34878D82A}">
                    <a16:rowId xmlns:a16="http://schemas.microsoft.com/office/drawing/2014/main" val="10005"/>
                  </a:ext>
                </a:extLst>
              </a:tr>
            </a:tbl>
          </a:graphicData>
        </a:graphic>
      </p:graphicFrame>
      <p:graphicFrame>
        <p:nvGraphicFramePr>
          <p:cNvPr id="9" name="Content Placeholder 5">
            <a:extLst>
              <a:ext uri="{FF2B5EF4-FFF2-40B4-BE49-F238E27FC236}">
                <a16:creationId xmlns:a16="http://schemas.microsoft.com/office/drawing/2014/main" id="{FB2C4865-0FF7-0F48-84D9-975696AFFD11}"/>
              </a:ext>
            </a:extLst>
          </p:cNvPr>
          <p:cNvGraphicFramePr>
            <a:graphicFrameLocks/>
          </p:cNvGraphicFramePr>
          <p:nvPr/>
        </p:nvGraphicFramePr>
        <p:xfrm>
          <a:off x="1756012" y="1417638"/>
          <a:ext cx="8679977" cy="2225040"/>
        </p:xfrm>
        <a:graphic>
          <a:graphicData uri="http://schemas.openxmlformats.org/drawingml/2006/table">
            <a:tbl>
              <a:tblPr firstRow="1" bandRow="1">
                <a:tableStyleId>{5C22544A-7EE6-4342-B048-85BDC9FD1C3A}</a:tableStyleId>
              </a:tblPr>
              <a:tblGrid>
                <a:gridCol w="4326340">
                  <a:extLst>
                    <a:ext uri="{9D8B030D-6E8A-4147-A177-3AD203B41FA5}">
                      <a16:colId xmlns:a16="http://schemas.microsoft.com/office/drawing/2014/main" val="20000"/>
                    </a:ext>
                  </a:extLst>
                </a:gridCol>
                <a:gridCol w="2183642">
                  <a:extLst>
                    <a:ext uri="{9D8B030D-6E8A-4147-A177-3AD203B41FA5}">
                      <a16:colId xmlns:a16="http://schemas.microsoft.com/office/drawing/2014/main" val="20001"/>
                    </a:ext>
                  </a:extLst>
                </a:gridCol>
                <a:gridCol w="2169995">
                  <a:extLst>
                    <a:ext uri="{9D8B030D-6E8A-4147-A177-3AD203B41FA5}">
                      <a16:colId xmlns:a16="http://schemas.microsoft.com/office/drawing/2014/main" val="20002"/>
                    </a:ext>
                  </a:extLst>
                </a:gridCol>
              </a:tblGrid>
              <a:tr h="370840">
                <a:tc>
                  <a:txBody>
                    <a:bodyPr/>
                    <a:lstStyle/>
                    <a:p>
                      <a:r>
                        <a:rPr lang="en-US" altLang="zh-CN" dirty="0"/>
                        <a:t>Meta</a:t>
                      </a:r>
                      <a:r>
                        <a:rPr lang="zh-CN" altLang="en-US" baseline="0" dirty="0"/>
                        <a:t> </a:t>
                      </a:r>
                      <a:r>
                        <a:rPr lang="en-US" altLang="zh-CN" baseline="0" dirty="0"/>
                        <a:t>patterns</a:t>
                      </a:r>
                      <a:endParaRPr lang="en-US" dirty="0"/>
                    </a:p>
                  </a:txBody>
                  <a:tcPr/>
                </a:tc>
                <a:tc>
                  <a:txBody>
                    <a:bodyPr/>
                    <a:lstStyle/>
                    <a:p>
                      <a:r>
                        <a:rPr lang="en-US" altLang="zh-CN" dirty="0"/>
                        <a:t>Entity</a:t>
                      </a:r>
                      <a:endParaRPr lang="en-US" dirty="0"/>
                    </a:p>
                  </a:txBody>
                  <a:tcPr/>
                </a:tc>
                <a:tc>
                  <a:txBody>
                    <a:bodyPr/>
                    <a:lstStyle/>
                    <a:p>
                      <a:r>
                        <a:rPr lang="en-US" altLang="zh-CN" dirty="0"/>
                        <a:t>Attribute</a:t>
                      </a:r>
                      <a:r>
                        <a:rPr lang="zh-CN" altLang="en-US" baseline="0" dirty="0"/>
                        <a:t> </a:t>
                      </a:r>
                      <a:r>
                        <a:rPr lang="en-US" altLang="zh-CN" baseline="0" dirty="0"/>
                        <a:t>value</a:t>
                      </a:r>
                      <a:endParaRPr lang="en-US" dirty="0"/>
                    </a:p>
                  </a:txBody>
                  <a:tcPr/>
                </a:tc>
                <a:extLst>
                  <a:ext uri="{0D108BD9-81ED-4DB2-BD59-A6C34878D82A}">
                    <a16:rowId xmlns:a16="http://schemas.microsoft.com/office/drawing/2014/main" val="10000"/>
                  </a:ext>
                </a:extLst>
              </a:tr>
              <a:tr h="370840">
                <a:tc rowSpan="5">
                  <a:txBody>
                    <a:bodyPr/>
                    <a:lstStyle/>
                    <a:p>
                      <a:r>
                        <a:rPr lang="en-US" altLang="zh-CN" dirty="0"/>
                        <a:t>$T</a:t>
                      </a:r>
                      <a:r>
                        <a:rPr lang="en-US" altLang="zh-CN" sz="1400" dirty="0"/>
                        <a:t>REATMENT</a:t>
                      </a:r>
                      <a:r>
                        <a:rPr lang="zh-CN" altLang="en-US" baseline="0" dirty="0"/>
                        <a:t> </a:t>
                      </a:r>
                      <a:r>
                        <a:rPr lang="en-US" altLang="zh-CN" baseline="0" dirty="0"/>
                        <a:t>was</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treat</a:t>
                      </a:r>
                      <a:r>
                        <a:rPr lang="zh-CN" altLang="en-US" baseline="0" dirty="0"/>
                        <a:t> </a:t>
                      </a:r>
                      <a:r>
                        <a:rPr lang="en-US" altLang="zh-CN" baseline="0" dirty="0"/>
                        <a:t>$D</a:t>
                      </a:r>
                      <a:r>
                        <a:rPr lang="en-US" altLang="zh-CN" sz="1400" baseline="0" dirty="0"/>
                        <a:t>ISEASE</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altLang="zh-CN" baseline="0" dirty="0"/>
                        <a:t>$D</a:t>
                      </a:r>
                      <a:r>
                        <a:rPr lang="en-US" altLang="zh-CN" sz="1400" baseline="0" dirty="0"/>
                        <a:t>ISEASE</a:t>
                      </a:r>
                      <a:r>
                        <a:rPr lang="zh-CN" altLang="en-US" sz="1800" baseline="0" dirty="0"/>
                        <a:t> </a:t>
                      </a:r>
                      <a:r>
                        <a:rPr lang="en-US" altLang="zh-CN" dirty="0"/>
                        <a:t>using</a:t>
                      </a:r>
                      <a:r>
                        <a:rPr lang="zh-CN" altLang="en-US" dirty="0"/>
                        <a:t> </a:t>
                      </a:r>
                      <a:r>
                        <a:rPr lang="en-US" altLang="zh-CN" dirty="0"/>
                        <a:t>the</a:t>
                      </a:r>
                      <a:r>
                        <a:rPr lang="zh-CN" altLang="en-US" dirty="0"/>
                        <a:t> </a:t>
                      </a:r>
                      <a:r>
                        <a:rPr lang="en-US" altLang="zh-CN" dirty="0"/>
                        <a:t>$T</a:t>
                      </a:r>
                      <a:r>
                        <a:rPr lang="en-US" altLang="zh-CN" sz="1400" dirty="0"/>
                        <a:t>REATMENT</a:t>
                      </a:r>
                      <a:endParaRPr lang="en-US" dirty="0"/>
                    </a:p>
                    <a:p>
                      <a:r>
                        <a:rPr lang="en-US" altLang="zh-CN" dirty="0"/>
                        <a:t>$T</a:t>
                      </a:r>
                      <a:r>
                        <a:rPr lang="en-US" altLang="zh-CN" sz="1400" dirty="0"/>
                        <a:t>REATMENT</a:t>
                      </a:r>
                      <a:r>
                        <a:rPr lang="zh-CN" altLang="en-US" baseline="0" dirty="0"/>
                        <a:t> </a:t>
                      </a:r>
                      <a:r>
                        <a:rPr lang="en-US" altLang="zh-CN" baseline="0" dirty="0"/>
                        <a:t>has</a:t>
                      </a:r>
                      <a:r>
                        <a:rPr lang="zh-CN" altLang="en-US" baseline="0" dirty="0"/>
                        <a:t> </a:t>
                      </a:r>
                      <a:r>
                        <a:rPr lang="en-US" altLang="zh-CN" baseline="0" dirty="0"/>
                        <a:t>been</a:t>
                      </a:r>
                      <a:r>
                        <a:rPr lang="zh-CN" altLang="en-US" baseline="0" dirty="0"/>
                        <a:t> </a:t>
                      </a:r>
                      <a:r>
                        <a:rPr lang="en-US" altLang="zh-CN" baseline="0" dirty="0"/>
                        <a:t>used</a:t>
                      </a:r>
                      <a:r>
                        <a:rPr lang="zh-CN" altLang="en-US" baseline="0" dirty="0"/>
                        <a:t> </a:t>
                      </a:r>
                      <a:r>
                        <a:rPr lang="en-US" altLang="zh-CN" baseline="0" dirty="0"/>
                        <a:t>to</a:t>
                      </a:r>
                      <a:r>
                        <a:rPr lang="zh-CN" altLang="en-US" baseline="0" dirty="0"/>
                        <a:t> </a:t>
                      </a:r>
                      <a:r>
                        <a:rPr lang="en-US" altLang="zh-CN" baseline="0" dirty="0"/>
                        <a:t>treat</a:t>
                      </a:r>
                      <a:r>
                        <a:rPr lang="zh-CN" altLang="en-US" baseline="0" dirty="0"/>
                        <a:t> </a:t>
                      </a:r>
                      <a:r>
                        <a:rPr lang="en-US" altLang="zh-CN" baseline="0" dirty="0"/>
                        <a:t>$D</a:t>
                      </a:r>
                      <a:r>
                        <a:rPr lang="en-US" altLang="zh-CN" sz="1400" baseline="0" dirty="0"/>
                        <a:t>ISEASE</a:t>
                      </a:r>
                      <a:endParaRPr lang="en-US" dirty="0"/>
                    </a:p>
                    <a:p>
                      <a:r>
                        <a:rPr lang="en-US" altLang="zh-CN" dirty="0"/>
                        <a:t>$T</a:t>
                      </a:r>
                      <a:r>
                        <a:rPr lang="en-US" altLang="zh-CN" sz="1400" dirty="0"/>
                        <a:t>REATMENT</a:t>
                      </a:r>
                      <a:r>
                        <a:rPr lang="zh-CN" altLang="en-US" baseline="0" dirty="0"/>
                        <a:t> </a:t>
                      </a:r>
                      <a:r>
                        <a:rPr lang="en-US" altLang="zh-CN" baseline="0" dirty="0"/>
                        <a:t>of</a:t>
                      </a:r>
                      <a:r>
                        <a:rPr lang="zh-CN" altLang="en-US" baseline="0" dirty="0"/>
                        <a:t> </a:t>
                      </a:r>
                      <a:r>
                        <a:rPr lang="en-US" altLang="zh-CN" baseline="0" dirty="0"/>
                        <a:t>patients</a:t>
                      </a:r>
                      <a:r>
                        <a:rPr lang="zh-CN" altLang="en-US" baseline="0" dirty="0"/>
                        <a:t> </a:t>
                      </a:r>
                      <a:r>
                        <a:rPr lang="en-US" altLang="zh-CN" baseline="0" dirty="0"/>
                        <a:t>with</a:t>
                      </a:r>
                      <a:r>
                        <a:rPr lang="zh-CN" altLang="en-US" baseline="0" dirty="0"/>
                        <a:t> </a:t>
                      </a:r>
                      <a:r>
                        <a:rPr lang="en-US" altLang="zh-CN" baseline="0" dirty="0"/>
                        <a:t>$D</a:t>
                      </a:r>
                      <a:r>
                        <a:rPr lang="en-US" altLang="zh-CN" sz="1400" baseline="0" dirty="0"/>
                        <a:t>ISEASE</a:t>
                      </a:r>
                      <a:endParaRPr lang="en-US" dirty="0"/>
                    </a:p>
                    <a:p>
                      <a:r>
                        <a:rPr lang="mr-IN" altLang="zh-CN" dirty="0"/>
                        <a:t>…</a:t>
                      </a:r>
                      <a:endParaRPr lang="en-US" dirty="0"/>
                    </a:p>
                  </a:txBody>
                  <a:tcPr/>
                </a:tc>
                <a:tc>
                  <a:txBody>
                    <a:bodyPr/>
                    <a:lstStyle/>
                    <a:p>
                      <a:r>
                        <a:rPr lang="en-US" altLang="zh-CN" sz="1600" dirty="0" err="1"/>
                        <a:t>zoledronic</a:t>
                      </a:r>
                      <a:r>
                        <a:rPr lang="zh-CN" altLang="en-US" sz="1600" dirty="0"/>
                        <a:t> </a:t>
                      </a:r>
                      <a:r>
                        <a:rPr lang="en-US" altLang="zh-CN" sz="1600" dirty="0"/>
                        <a:t>acid</a:t>
                      </a:r>
                      <a:r>
                        <a:rPr lang="zh-CN" altLang="en-US" sz="1600" baseline="0" dirty="0"/>
                        <a:t> </a:t>
                      </a:r>
                      <a:r>
                        <a:rPr lang="en-US" altLang="zh-CN" sz="1600" baseline="0" dirty="0"/>
                        <a:t>therapy</a:t>
                      </a:r>
                      <a:endParaRPr lang="en-US" sz="1600" dirty="0"/>
                    </a:p>
                  </a:txBody>
                  <a:tcPr/>
                </a:tc>
                <a:tc>
                  <a:txBody>
                    <a:bodyPr/>
                    <a:lstStyle/>
                    <a:p>
                      <a:r>
                        <a:rPr lang="en-US" altLang="zh-CN" sz="1600" dirty="0"/>
                        <a:t>Paget’s</a:t>
                      </a:r>
                      <a:r>
                        <a:rPr lang="zh-CN" altLang="en-US" sz="1600" dirty="0"/>
                        <a:t> </a:t>
                      </a:r>
                      <a:r>
                        <a:rPr lang="en-US" altLang="zh-CN" sz="1600" dirty="0"/>
                        <a:t>disease</a:t>
                      </a:r>
                      <a:r>
                        <a:rPr lang="zh-CN" altLang="en-US" sz="1600" dirty="0"/>
                        <a:t> </a:t>
                      </a:r>
                      <a:r>
                        <a:rPr lang="en-US" altLang="zh-CN" sz="1600" dirty="0"/>
                        <a:t>of</a:t>
                      </a:r>
                      <a:r>
                        <a:rPr lang="zh-CN" altLang="en-US" sz="1600" dirty="0"/>
                        <a:t> </a:t>
                      </a:r>
                      <a:r>
                        <a:rPr lang="en-US" altLang="zh-CN" sz="1600" dirty="0"/>
                        <a:t>bone</a:t>
                      </a:r>
                      <a:endParaRPr lang="en-US" sz="1600" dirty="0"/>
                    </a:p>
                  </a:txBody>
                  <a:tcPr/>
                </a:tc>
                <a:extLst>
                  <a:ext uri="{0D108BD9-81ED-4DB2-BD59-A6C34878D82A}">
                    <a16:rowId xmlns:a16="http://schemas.microsoft.com/office/drawing/2014/main" val="10001"/>
                  </a:ext>
                </a:extLst>
              </a:tr>
              <a:tr h="370840">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r>
                        <a:rPr lang="en-US" altLang="zh-CN" sz="1600" dirty="0"/>
                        <a:t>bisphosphonates</a:t>
                      </a:r>
                      <a:endParaRPr lang="en-US" sz="1600" dirty="0"/>
                    </a:p>
                  </a:txBody>
                  <a:tcPr/>
                </a:tc>
                <a:tc>
                  <a:txBody>
                    <a:bodyPr/>
                    <a:lstStyle/>
                    <a:p>
                      <a:r>
                        <a:rPr lang="en-US" altLang="zh-CN" sz="1600" dirty="0"/>
                        <a:t>osteoporosis</a:t>
                      </a:r>
                      <a:endParaRPr lang="en-US" sz="1600" dirty="0"/>
                    </a:p>
                  </a:txBody>
                  <a:tcPr/>
                </a:tc>
                <a:extLst>
                  <a:ext uri="{0D108BD9-81ED-4DB2-BD59-A6C34878D82A}">
                    <a16:rowId xmlns:a16="http://schemas.microsoft.com/office/drawing/2014/main" val="10002"/>
                  </a:ext>
                </a:extLst>
              </a:tr>
              <a:tr h="370840">
                <a:tc vMerge="1">
                  <a:txBody>
                    <a:bodyPr/>
                    <a:lstStyle/>
                    <a:p>
                      <a:endParaRPr lang="en-US" dirty="0"/>
                    </a:p>
                  </a:txBody>
                  <a:tcPr/>
                </a:tc>
                <a:tc>
                  <a:txBody>
                    <a:bodyPr/>
                    <a:lstStyle/>
                    <a:p>
                      <a:r>
                        <a:rPr lang="en-US" altLang="zh-CN" sz="1600" dirty="0"/>
                        <a:t>calcitonin</a:t>
                      </a:r>
                      <a:endParaRPr lang="en-US" sz="1600" dirty="0"/>
                    </a:p>
                  </a:txBody>
                  <a:tcPr/>
                </a:tc>
                <a:tc>
                  <a:txBody>
                    <a:bodyPr/>
                    <a:lstStyle/>
                    <a:p>
                      <a:r>
                        <a:rPr lang="en-US" altLang="zh-CN" sz="1600" dirty="0"/>
                        <a:t>Paget’s</a:t>
                      </a:r>
                      <a:r>
                        <a:rPr lang="zh-CN" altLang="en-US" sz="1600" dirty="0"/>
                        <a:t> </a:t>
                      </a:r>
                      <a:r>
                        <a:rPr lang="en-US" altLang="zh-CN" sz="1600" dirty="0"/>
                        <a:t>disease</a:t>
                      </a:r>
                      <a:r>
                        <a:rPr lang="zh-CN" altLang="en-US" sz="1600" dirty="0"/>
                        <a:t> </a:t>
                      </a:r>
                      <a:r>
                        <a:rPr lang="en-US" altLang="zh-CN" sz="1600" dirty="0"/>
                        <a:t>of</a:t>
                      </a:r>
                      <a:r>
                        <a:rPr lang="zh-CN" altLang="en-US" sz="1600" dirty="0"/>
                        <a:t> </a:t>
                      </a:r>
                      <a:r>
                        <a:rPr lang="en-US" altLang="zh-CN" sz="1600" dirty="0"/>
                        <a:t>bone</a:t>
                      </a:r>
                      <a:endParaRPr lang="en-US" sz="1600" dirty="0"/>
                    </a:p>
                  </a:txBody>
                  <a:tcPr/>
                </a:tc>
                <a:extLst>
                  <a:ext uri="{0D108BD9-81ED-4DB2-BD59-A6C34878D82A}">
                    <a16:rowId xmlns:a16="http://schemas.microsoft.com/office/drawing/2014/main" val="10003"/>
                  </a:ext>
                </a:extLst>
              </a:tr>
              <a:tr h="370840">
                <a:tc vMerge="1">
                  <a:txBody>
                    <a:bodyPr/>
                    <a:lstStyle/>
                    <a:p>
                      <a:endParaRPr lang="en-US" dirty="0"/>
                    </a:p>
                  </a:txBody>
                  <a:tcPr/>
                </a:tc>
                <a:tc>
                  <a:txBody>
                    <a:bodyPr/>
                    <a:lstStyle/>
                    <a:p>
                      <a:r>
                        <a:rPr lang="en-US" altLang="zh-CN" sz="1600" dirty="0"/>
                        <a:t>calcitonin</a:t>
                      </a:r>
                      <a:endParaRPr lang="en-US" sz="1600" dirty="0"/>
                    </a:p>
                  </a:txBody>
                  <a:tcPr/>
                </a:tc>
                <a:tc>
                  <a:txBody>
                    <a:bodyPr/>
                    <a:lstStyle/>
                    <a:p>
                      <a:r>
                        <a:rPr lang="en-US" altLang="zh-CN" sz="1600" dirty="0"/>
                        <a:t>osteoporosis</a:t>
                      </a:r>
                      <a:endParaRPr lang="en-US" sz="1600" dirty="0"/>
                    </a:p>
                  </a:txBody>
                  <a:tcPr/>
                </a:tc>
                <a:extLst>
                  <a:ext uri="{0D108BD9-81ED-4DB2-BD59-A6C34878D82A}">
                    <a16:rowId xmlns:a16="http://schemas.microsoft.com/office/drawing/2014/main" val="10004"/>
                  </a:ext>
                </a:extLst>
              </a:tr>
              <a:tr h="370840">
                <a:tc vMerge="1">
                  <a:txBody>
                    <a:bodyPr/>
                    <a:lstStyle/>
                    <a:p>
                      <a:endParaRPr lang="en-US" dirty="0"/>
                    </a:p>
                  </a:txBody>
                  <a:tcPr/>
                </a:tc>
                <a:tc>
                  <a:txBody>
                    <a:bodyPr/>
                    <a:lstStyle/>
                    <a:p>
                      <a:r>
                        <a:rPr lang="mr-IN" altLang="zh-CN" sz="1600" dirty="0"/>
                        <a:t>…</a:t>
                      </a:r>
                      <a:endParaRPr lang="en-US" sz="1600" dirty="0"/>
                    </a:p>
                  </a:txBody>
                  <a:tcPr/>
                </a:tc>
                <a:tc>
                  <a:txBody>
                    <a:bodyPr/>
                    <a:lstStyle/>
                    <a:p>
                      <a:r>
                        <a:rPr lang="mr-IN" altLang="zh-CN" sz="1600" dirty="0"/>
                        <a:t>…</a:t>
                      </a:r>
                      <a:endParaRPr lang="en-US" sz="16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6456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Enhancements of </a:t>
            </a:r>
            <a:r>
              <a:rPr lang="en-US" dirty="0" err="1"/>
              <a:t>MetaPAD</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58</a:t>
            </a:fld>
            <a:endParaRPr lang="en-US"/>
          </a:p>
        </p:txBody>
      </p:sp>
      <p:sp>
        <p:nvSpPr>
          <p:cNvPr id="7" name="Content Placeholder 2"/>
          <p:cNvSpPr txBox="1">
            <a:spLocks/>
          </p:cNvSpPr>
          <p:nvPr/>
        </p:nvSpPr>
        <p:spPr>
          <a:xfrm>
            <a:off x="350983" y="1744980"/>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dirty="0" err="1"/>
              <a:t>TruePIE</a:t>
            </a:r>
            <a:endParaRPr lang="en-US" dirty="0"/>
          </a:p>
          <a:p>
            <a:pPr lvl="1"/>
            <a:r>
              <a:rPr lang="en-US" sz="2400" dirty="0"/>
              <a:t>Q. Li, M. Jiang, X. Zhang, M. Qu, T. Hanratty, J. Gao, and J. Han, “</a:t>
            </a:r>
            <a:r>
              <a:rPr lang="en-US" sz="2400" dirty="0" err="1"/>
              <a:t>TruePIE</a:t>
            </a:r>
            <a:r>
              <a:rPr lang="en-US" sz="2400" dirty="0"/>
              <a:t>: Discovering Reliable Patterns in Pattern-Based Information Extraction”, KDD’18</a:t>
            </a:r>
          </a:p>
          <a:p>
            <a:pPr lvl="1"/>
            <a:r>
              <a:rPr lang="en-US" sz="2400" dirty="0"/>
              <a:t>Discover </a:t>
            </a:r>
            <a:r>
              <a:rPr lang="en-US" sz="2400" b="1" i="1" dirty="0"/>
              <a:t>reliable</a:t>
            </a:r>
            <a:r>
              <a:rPr lang="en-US" sz="2400" dirty="0"/>
              <a:t> patterns and extract quality EAV-tuples from text data</a:t>
            </a:r>
          </a:p>
          <a:p>
            <a:pPr lvl="1"/>
            <a:endParaRPr lang="en-US" dirty="0"/>
          </a:p>
          <a:p>
            <a:r>
              <a:rPr lang="en-US" dirty="0"/>
              <a:t>WW-PIE</a:t>
            </a:r>
          </a:p>
          <a:p>
            <a:pPr lvl="1"/>
            <a:r>
              <a:rPr lang="en-US" sz="2400" dirty="0"/>
              <a:t>Qi Li, Xuan Wang, Yu Zhang, Fei Ling,</a:t>
            </a:r>
            <a:r>
              <a:rPr lang="zh-CN" altLang="en-US" sz="2400" dirty="0"/>
              <a:t> </a:t>
            </a:r>
            <a:r>
              <a:rPr lang="en-US" sz="2400" dirty="0"/>
              <a:t>Cathy H. Wu, Jiawei Han, “</a:t>
            </a:r>
            <a:r>
              <a:rPr lang="en-US" altLang="zh-CN" sz="2400" dirty="0"/>
              <a:t>Pattern Discovery for Wide-Window Open Information Extraction in Biomedical Literature”, BIBM’18</a:t>
            </a:r>
            <a:endParaRPr lang="en-US" sz="2400" dirty="0"/>
          </a:p>
          <a:p>
            <a:pPr lvl="1"/>
            <a:r>
              <a:rPr lang="en-US" sz="2400" dirty="0"/>
              <a:t>Leverage parsing structures to mine </a:t>
            </a:r>
            <a:r>
              <a:rPr lang="en-US" sz="2400" b="1" i="1" dirty="0"/>
              <a:t>long-distance</a:t>
            </a:r>
            <a:r>
              <a:rPr lang="en-US" sz="2400" dirty="0"/>
              <a:t> patterns</a:t>
            </a:r>
          </a:p>
        </p:txBody>
      </p:sp>
    </p:spTree>
    <p:extLst>
      <p:ext uri="{BB962C8B-B14F-4D97-AF65-F5344CB8AC3E}">
        <p14:creationId xmlns:p14="http://schemas.microsoft.com/office/powerpoint/2010/main" val="20690305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PENNER: Pattern-Enhanced Nested Named Entity Recognition in Biomedical Literature </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59</a:t>
            </a:fld>
            <a:endParaRPr lang="en-US"/>
          </a:p>
        </p:txBody>
      </p:sp>
      <p:sp>
        <p:nvSpPr>
          <p:cNvPr id="7" name="Content Placeholder 2"/>
          <p:cNvSpPr txBox="1">
            <a:spLocks/>
          </p:cNvSpPr>
          <p:nvPr/>
        </p:nvSpPr>
        <p:spPr>
          <a:xfrm>
            <a:off x="392546" y="1647008"/>
            <a:ext cx="11406908" cy="390144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Xuan Wang*, Yu Zhang*, Qi Li, Cathy H. Wu, Jiawei Han, “</a:t>
            </a:r>
            <a:r>
              <a:rPr lang="en-US" altLang="zh-CN" sz="2400" dirty="0"/>
              <a:t>PENNER: Pattern-enhanced Nested Named Entity Recognition in Biomedical Literature”, BIBM’18 </a:t>
            </a:r>
          </a:p>
          <a:p>
            <a:r>
              <a:rPr lang="en-US" sz="2400" dirty="0"/>
              <a:t>What is a nested entity structure?</a:t>
            </a:r>
          </a:p>
          <a:p>
            <a:pPr lvl="1"/>
            <a:r>
              <a:rPr lang="en-US" sz="2400" dirty="0"/>
              <a:t>Example: PID: 10190572:</a:t>
            </a:r>
          </a:p>
          <a:p>
            <a:pPr lvl="2"/>
            <a:r>
              <a:rPr lang="en-US" sz="2400" dirty="0"/>
              <a:t>“… although each of the agents alone caused only slight increase in the </a:t>
            </a:r>
            <a:r>
              <a:rPr lang="en-US" sz="2400" b="1" dirty="0">
                <a:solidFill>
                  <a:srgbClr val="FF0000"/>
                </a:solidFill>
              </a:rPr>
              <a:t>[</a:t>
            </a:r>
            <a:r>
              <a:rPr lang="en-US" sz="2400" b="1" dirty="0">
                <a:solidFill>
                  <a:schemeClr val="accent1"/>
                </a:solidFill>
              </a:rPr>
              <a:t>[</a:t>
            </a:r>
            <a:r>
              <a:rPr lang="en-US" sz="2400" b="1" dirty="0"/>
              <a:t>alanine</a:t>
            </a:r>
            <a:r>
              <a:rPr lang="en-US" sz="2400" b="1" dirty="0">
                <a:solidFill>
                  <a:schemeClr val="accent1"/>
                </a:solidFill>
              </a:rPr>
              <a:t>]</a:t>
            </a:r>
            <a:r>
              <a:rPr lang="en-US" sz="2400" b="1" baseline="-25000" dirty="0">
                <a:solidFill>
                  <a:schemeClr val="accent1"/>
                </a:solidFill>
              </a:rPr>
              <a:t>CHEMICAL</a:t>
            </a:r>
            <a:r>
              <a:rPr lang="en-US" sz="2400" b="1" dirty="0"/>
              <a:t> aminotransferase</a:t>
            </a:r>
            <a:r>
              <a:rPr lang="en-US" sz="2400" b="1" dirty="0">
                <a:solidFill>
                  <a:srgbClr val="FF0000"/>
                </a:solidFill>
              </a:rPr>
              <a:t>]</a:t>
            </a:r>
            <a:r>
              <a:rPr lang="en-US" sz="2400" b="1" baseline="-25000" dirty="0">
                <a:solidFill>
                  <a:srgbClr val="FF0000"/>
                </a:solidFill>
              </a:rPr>
              <a:t>PROTEIN</a:t>
            </a:r>
            <a:r>
              <a:rPr lang="en-US" sz="2400" b="1" dirty="0"/>
              <a:t> </a:t>
            </a:r>
            <a:r>
              <a:rPr lang="en-US" sz="2400" dirty="0"/>
              <a:t>activity.”</a:t>
            </a:r>
          </a:p>
          <a:p>
            <a:pPr lvl="2"/>
            <a:r>
              <a:rPr lang="en-US" sz="2400" dirty="0" err="1"/>
              <a:t>PubTator</a:t>
            </a:r>
            <a:r>
              <a:rPr lang="en-US" sz="2400" dirty="0"/>
              <a:t> recognizes “</a:t>
            </a:r>
            <a:r>
              <a:rPr lang="en-US" sz="2400" b="1" i="1" dirty="0"/>
              <a:t>alanine</a:t>
            </a:r>
            <a:r>
              <a:rPr lang="en-US" sz="2400" i="1" dirty="0"/>
              <a:t>”</a:t>
            </a:r>
            <a:r>
              <a:rPr lang="en-US" sz="2400" dirty="0"/>
              <a:t> as a </a:t>
            </a:r>
            <a:r>
              <a:rPr lang="en-US" sz="2400" b="1" dirty="0">
                <a:solidFill>
                  <a:schemeClr val="accent1"/>
                </a:solidFill>
              </a:rPr>
              <a:t>CHEMICAL </a:t>
            </a:r>
            <a:r>
              <a:rPr lang="en-US" sz="2400" dirty="0"/>
              <a:t>but misses </a:t>
            </a:r>
            <a:r>
              <a:rPr lang="en-US" sz="2400" i="1" dirty="0"/>
              <a:t>“</a:t>
            </a:r>
            <a:r>
              <a:rPr lang="en-US" sz="2400" b="1" i="1" dirty="0"/>
              <a:t>alanine aminotransferase</a:t>
            </a:r>
            <a:r>
              <a:rPr lang="en-US" sz="2400" i="1" dirty="0"/>
              <a:t>” </a:t>
            </a:r>
            <a:r>
              <a:rPr lang="en-US" sz="2400" dirty="0"/>
              <a:t>as a </a:t>
            </a:r>
            <a:r>
              <a:rPr lang="en-US" sz="2400" b="1" dirty="0">
                <a:solidFill>
                  <a:srgbClr val="FF0000"/>
                </a:solidFill>
              </a:rPr>
              <a:t>PROTEIN</a:t>
            </a:r>
            <a:endParaRPr lang="en-US" sz="2400" dirty="0"/>
          </a:p>
          <a:p>
            <a:r>
              <a:rPr lang="en-US" sz="2400" dirty="0"/>
              <a:t>Nested entities are very important!</a:t>
            </a:r>
          </a:p>
          <a:p>
            <a:pPr lvl="1"/>
            <a:r>
              <a:rPr lang="en-US" sz="2400" dirty="0"/>
              <a:t>17% of the entities in the GENIA dataset are embedded with another entity</a:t>
            </a:r>
          </a:p>
          <a:p>
            <a:pPr lvl="1"/>
            <a:r>
              <a:rPr lang="en-US" sz="2400" dirty="0"/>
              <a:t>Many downstream tasks require us to detect not just the inner-most entity</a:t>
            </a:r>
          </a:p>
          <a:p>
            <a:pPr lvl="1"/>
            <a:endParaRPr lang="en-US" dirty="0"/>
          </a:p>
        </p:txBody>
      </p:sp>
    </p:spTree>
    <p:extLst>
      <p:ext uri="{BB962C8B-B14F-4D97-AF65-F5344CB8AC3E}">
        <p14:creationId xmlns:p14="http://schemas.microsoft.com/office/powerpoint/2010/main" val="1603052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TopMine</a:t>
            </a:r>
            <a:r>
              <a:rPr lang="en-US" b="1" dirty="0"/>
              <a:t> </a:t>
            </a:r>
            <a:r>
              <a:rPr lang="en-US" dirty="0"/>
              <a:t>(VLDB’15): Our </a:t>
            </a:r>
            <a:r>
              <a:rPr lang="en-US" altLang="zh-CN" dirty="0"/>
              <a:t>Unsupervised </a:t>
            </a:r>
            <a:r>
              <a:rPr lang="en-US" dirty="0"/>
              <a:t>Pioneer on “Segmentation”</a:t>
            </a:r>
          </a:p>
        </p:txBody>
      </p:sp>
      <p:sp>
        <p:nvSpPr>
          <p:cNvPr id="4" name="Slide Number Placeholder 3"/>
          <p:cNvSpPr>
            <a:spLocks noGrp="1"/>
          </p:cNvSpPr>
          <p:nvPr>
            <p:ph type="sldNum" sz="quarter" idx="12"/>
          </p:nvPr>
        </p:nvSpPr>
        <p:spPr/>
        <p:txBody>
          <a:bodyPr/>
          <a:lstStyle/>
          <a:p>
            <a:fld id="{5F56DFE6-1268-BF4E-85E8-8E7123343B70}" type="slidenum">
              <a:rPr lang="en-US" smtClean="0"/>
              <a:t>6</a:t>
            </a:fld>
            <a:endParaRPr lang="en-US"/>
          </a:p>
        </p:txBody>
      </p:sp>
      <p:pic>
        <p:nvPicPr>
          <p:cNvPr id="5"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74152" y="1859374"/>
            <a:ext cx="3877054" cy="187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 name="内容占位符 2"/>
              <p:cNvSpPr txBox="1">
                <a:spLocks/>
              </p:cNvSpPr>
              <p:nvPr/>
            </p:nvSpPr>
            <p:spPr>
              <a:xfrm>
                <a:off x="419099" y="1690689"/>
                <a:ext cx="11353800" cy="2212500"/>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latin typeface="Helvetica" charset="0"/>
                    <a:ea typeface="Helvetica" charset="0"/>
                    <a:cs typeface="Helvetica" charset="0"/>
                  </a:rPr>
                  <a:t>Statistical signal: Significance score (</a:t>
                </a:r>
                <a14:m>
                  <m:oMath xmlns:m="http://schemas.openxmlformats.org/officeDocument/2006/math">
                    <m:r>
                      <a:rPr lang="en-US" altLang="zh-CN" sz="2400" b="0" i="1" smtClean="0">
                        <a:latin typeface="Cambria Math" charset="0"/>
                        <a:ea typeface="Helvetica" charset="0"/>
                        <a:cs typeface="Helvetica" charset="0"/>
                      </a:rPr>
                      <m:t>𝛼</m:t>
                    </m:r>
                  </m:oMath>
                </a14:m>
                <a:r>
                  <a:rPr lang="en-US" altLang="zh-CN" sz="2400" dirty="0">
                    <a:latin typeface="Helvetica" charset="0"/>
                    <a:ea typeface="Helvetica" charset="0"/>
                    <a:cs typeface="Helvetica" charset="0"/>
                  </a:rPr>
                  <a:t>)</a:t>
                </a:r>
              </a:p>
              <a:p>
                <a:pPr lvl="1"/>
                <a:r>
                  <a:rPr lang="en-US" altLang="zh-CN" sz="2000" dirty="0">
                    <a:latin typeface="Helvetica" charset="0"/>
                    <a:ea typeface="Helvetica" charset="0"/>
                    <a:cs typeface="Helvetica" charset="0"/>
                  </a:rPr>
                  <a:t>How many standard deviations (</a:t>
                </a:r>
                <a14:m>
                  <m:oMath xmlns:m="http://schemas.openxmlformats.org/officeDocument/2006/math">
                    <m:r>
                      <a:rPr lang="en-US" altLang="zh-CN" sz="2000" b="0" i="1" smtClean="0">
                        <a:latin typeface="Cambria Math" charset="0"/>
                        <a:ea typeface="Helvetica" charset="0"/>
                        <a:cs typeface="Helvetica" charset="0"/>
                      </a:rPr>
                      <m:t>𝜎</m:t>
                    </m:r>
                  </m:oMath>
                </a14:m>
                <a:r>
                  <a:rPr lang="en-US" altLang="zh-CN" sz="2000" dirty="0">
                    <a:latin typeface="Helvetica" charset="0"/>
                    <a:ea typeface="Helvetica" charset="0"/>
                    <a:cs typeface="Helvetica" charset="0"/>
                  </a:rPr>
                  <a:t>) away from the mean?</a:t>
                </a:r>
              </a:p>
              <a:p>
                <a:pPr lvl="1"/>
                <a14:m>
                  <m:oMath xmlns:m="http://schemas.openxmlformats.org/officeDocument/2006/math">
                    <m:r>
                      <a:rPr lang="en-US" altLang="zh-CN" sz="2000" i="1">
                        <a:latin typeface="Cambria Math" charset="0"/>
                        <a:ea typeface="Helvetica" charset="0"/>
                        <a:cs typeface="Helvetica" charset="0"/>
                      </a:rPr>
                      <m:t>𝛼</m:t>
                    </m:r>
                    <m:d>
                      <m:dPr>
                        <m:ctrlPr>
                          <a:rPr lang="en-US" altLang="zh-CN" sz="2000" b="0" i="1" smtClean="0">
                            <a:latin typeface="Cambria Math" panose="02040503050406030204" pitchFamily="18" charset="0"/>
                            <a:ea typeface="Helvetica" charset="0"/>
                            <a:cs typeface="Helvetica" charset="0"/>
                          </a:rPr>
                        </m:ctrlPr>
                      </m:dPr>
                      <m:e>
                        <m:r>
                          <m:rPr>
                            <m:sty m:val="p"/>
                          </m:rPr>
                          <a:rPr lang="en-US" altLang="zh-CN" sz="2000" b="0" i="0" smtClean="0">
                            <a:latin typeface="Cambria Math" charset="0"/>
                            <a:ea typeface="Helvetica" charset="0"/>
                            <a:cs typeface="Helvetica" charset="0"/>
                          </a:rPr>
                          <m:t>A</m:t>
                        </m:r>
                        <m:r>
                          <a:rPr lang="en-US" altLang="zh-CN" sz="2000" b="0" i="0" smtClean="0">
                            <a:latin typeface="Cambria Math" charset="0"/>
                            <a:ea typeface="Helvetica" charset="0"/>
                            <a:cs typeface="Helvetica" charset="0"/>
                          </a:rPr>
                          <m:t>, </m:t>
                        </m:r>
                        <m:r>
                          <m:rPr>
                            <m:sty m:val="p"/>
                          </m:rPr>
                          <a:rPr lang="en-US" altLang="zh-CN" sz="2000" b="0" i="0" smtClean="0">
                            <a:latin typeface="Cambria Math" charset="0"/>
                            <a:ea typeface="Helvetica" charset="0"/>
                            <a:cs typeface="Helvetica" charset="0"/>
                          </a:rPr>
                          <m:t>B</m:t>
                        </m:r>
                      </m:e>
                    </m:d>
                    <m:r>
                      <a:rPr lang="en-US" altLang="zh-CN" sz="2000" b="0" i="1" smtClean="0">
                        <a:latin typeface="Cambria Math" charset="0"/>
                        <a:ea typeface="Helvetica" charset="0"/>
                        <a:cs typeface="Helvetica" charset="0"/>
                      </a:rPr>
                      <m:t>≈</m:t>
                    </m:r>
                    <m:f>
                      <m:fPr>
                        <m:ctrlPr>
                          <a:rPr lang="en-US" altLang="zh-CN" sz="2000" i="1">
                            <a:latin typeface="Cambria Math" panose="02040503050406030204" pitchFamily="18" charset="0"/>
                            <a:ea typeface="Helvetica" charset="0"/>
                            <a:cs typeface="Helvetica" charset="0"/>
                          </a:rPr>
                        </m:ctrlPr>
                      </m:fPr>
                      <m:num>
                        <m:r>
                          <m:rPr>
                            <m:sty m:val="p"/>
                          </m:rPr>
                          <a:rPr lang="en-US" altLang="zh-CN" sz="2000" b="0" i="0">
                            <a:latin typeface="Cambria Math" charset="0"/>
                            <a:ea typeface="Helvetica" charset="0"/>
                            <a:cs typeface="Helvetica" charset="0"/>
                          </a:rPr>
                          <m:t>f</m:t>
                        </m:r>
                        <m:r>
                          <m:rPr>
                            <m:sty m:val="p"/>
                          </m:rPr>
                          <a:rPr lang="en-US" altLang="zh-CN" sz="2000" b="0" i="0" smtClean="0">
                            <a:latin typeface="Cambria Math" charset="0"/>
                            <a:ea typeface="Helvetica" charset="0"/>
                            <a:cs typeface="Helvetica" charset="0"/>
                          </a:rPr>
                          <m:t>req</m:t>
                        </m:r>
                        <m:d>
                          <m:dPr>
                            <m:ctrlPr>
                              <a:rPr lang="en-US" altLang="zh-CN" sz="2000" i="1">
                                <a:latin typeface="Cambria Math" panose="02040503050406030204" pitchFamily="18" charset="0"/>
                                <a:ea typeface="Helvetica" charset="0"/>
                                <a:cs typeface="Helvetica" charset="0"/>
                              </a:rPr>
                            </m:ctrlPr>
                          </m:dPr>
                          <m:e>
                            <m:r>
                              <a:rPr lang="en-US" altLang="zh-CN" sz="2000" b="0" i="1" smtClean="0">
                                <a:latin typeface="Cambria Math" charset="0"/>
                                <a:ea typeface="Helvetica" charset="0"/>
                                <a:cs typeface="Helvetica"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Cambria Math" charset="0"/>
                                    <a:cs typeface="Cambria Math" charset="0"/>
                                  </a:rPr>
                                  <m:t>𝐵</m:t>
                                </m:r>
                              </m:e>
                            </m:nary>
                          </m:e>
                        </m:d>
                        <m:r>
                          <a:rPr lang="en-US" altLang="zh-CN" sz="2000" i="1">
                            <a:latin typeface="Cambria Math" charset="0"/>
                            <a:ea typeface="Cambria Math" charset="0"/>
                            <a:cs typeface="Cambria Math" charset="0"/>
                          </a:rPr>
                          <m:t>−</m:t>
                        </m:r>
                        <m:r>
                          <a:rPr lang="en-US" altLang="zh-CN" sz="2000" i="1">
                            <a:latin typeface="Cambria Math" charset="0"/>
                            <a:ea typeface="Cambria Math" charset="0"/>
                            <a:cs typeface="Cambria Math" charset="0"/>
                          </a:rPr>
                          <m:t>𝐸</m:t>
                        </m:r>
                        <m:r>
                          <a:rPr lang="en-US" altLang="zh-CN" sz="2000" i="1">
                            <a:latin typeface="Cambria Math" charset="0"/>
                            <a:ea typeface="Cambria Math" charset="0"/>
                            <a:cs typeface="Cambria Math" charset="0"/>
                          </a:rPr>
                          <m:t>[</m:t>
                        </m:r>
                        <m:r>
                          <m:rPr>
                            <m:sty m:val="p"/>
                          </m:rPr>
                          <a:rPr lang="en-US" altLang="zh-CN" sz="2000">
                            <a:latin typeface="Cambria Math" charset="0"/>
                            <a:ea typeface="Helvetica" charset="0"/>
                            <a:cs typeface="Helvetica" charset="0"/>
                          </a:rPr>
                          <m:t>freq</m:t>
                        </m:r>
                        <m:r>
                          <a:rPr lang="en-US" altLang="zh-CN" sz="2000" i="1">
                            <a:latin typeface="Cambria Math" charset="0"/>
                            <a:ea typeface="Cambria Math" charset="0"/>
                            <a:cs typeface="Cambria Math" charset="0"/>
                          </a:rPr>
                          <m:t>(</m:t>
                        </m:r>
                        <m:r>
                          <a:rPr lang="en-US" altLang="zh-CN" sz="2000" b="0" i="1" smtClean="0">
                            <a:latin typeface="Cambria Math" charset="0"/>
                            <a:ea typeface="Cambria Math" charset="0"/>
                            <a:cs typeface="Cambria Math"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Cambria Math" charset="0"/>
                                <a:cs typeface="Cambria Math" charset="0"/>
                              </a:rPr>
                              <m:t>𝐵</m:t>
                            </m:r>
                          </m:e>
                        </m:nary>
                        <m:r>
                          <a:rPr lang="en-US" altLang="zh-CN" sz="2000" i="1">
                            <a:latin typeface="Cambria Math" charset="0"/>
                            <a:ea typeface="Cambria Math" charset="0"/>
                            <a:cs typeface="Cambria Math" charset="0"/>
                          </a:rPr>
                          <m:t>)]</m:t>
                        </m:r>
                      </m:num>
                      <m:den>
                        <m:rad>
                          <m:radPr>
                            <m:degHide m:val="on"/>
                            <m:ctrlPr>
                              <a:rPr lang="en-US" altLang="zh-CN" sz="2000" i="1">
                                <a:latin typeface="Cambria Math" panose="02040503050406030204" pitchFamily="18" charset="0"/>
                                <a:ea typeface="Helvetica" charset="0"/>
                                <a:cs typeface="Helvetica" charset="0"/>
                              </a:rPr>
                            </m:ctrlPr>
                          </m:radPr>
                          <m:deg/>
                          <m:e>
                            <m:r>
                              <m:rPr>
                                <m:sty m:val="p"/>
                              </m:rPr>
                              <a:rPr lang="en-US" altLang="zh-CN" sz="2000">
                                <a:latin typeface="Cambria Math" charset="0"/>
                                <a:ea typeface="Helvetica" charset="0"/>
                                <a:cs typeface="Helvetica" charset="0"/>
                              </a:rPr>
                              <m:t>freq</m:t>
                            </m:r>
                            <m:r>
                              <a:rPr lang="en-US" altLang="zh-CN" sz="2000" i="1">
                                <a:latin typeface="Cambria Math" charset="0"/>
                                <a:ea typeface="Helvetica" charset="0"/>
                                <a:cs typeface="Helvetica" charset="0"/>
                              </a:rPr>
                              <m:t>(</m:t>
                            </m:r>
                            <m:r>
                              <a:rPr lang="en-US" altLang="zh-CN" sz="2000" b="0" i="1" smtClean="0">
                                <a:latin typeface="Cambria Math" charset="0"/>
                                <a:ea typeface="Helvetica" charset="0"/>
                                <a:cs typeface="Helvetica" charset="0"/>
                              </a:rPr>
                              <m:t>𝐴</m:t>
                            </m:r>
                            <m:nary>
                              <m:naryPr>
                                <m:chr m:val="⨁"/>
                                <m:subHide m:val="on"/>
                                <m:supHide m:val="on"/>
                                <m:ctrlPr>
                                  <a:rPr lang="en-US" altLang="zh-CN" sz="2000" b="0" i="1">
                                    <a:latin typeface="Cambria Math" panose="02040503050406030204" pitchFamily="18" charset="0"/>
                                    <a:ea typeface="Cambria Math" charset="0"/>
                                    <a:cs typeface="Cambria Math" charset="0"/>
                                  </a:rPr>
                                </m:ctrlPr>
                              </m:naryPr>
                              <m:sub/>
                              <m:sup/>
                              <m:e>
                                <m:r>
                                  <a:rPr lang="en-US" altLang="zh-CN" sz="2000" b="0" i="1" smtClean="0">
                                    <a:latin typeface="Cambria Math" charset="0"/>
                                    <a:ea typeface="Helvetica" charset="0"/>
                                    <a:cs typeface="Helvetica" charset="0"/>
                                  </a:rPr>
                                  <m:t>𝐵</m:t>
                                </m:r>
                              </m:e>
                            </m:nary>
                            <m:r>
                              <a:rPr lang="en-US" altLang="zh-CN" sz="2000" i="1">
                                <a:latin typeface="Cambria Math" charset="0"/>
                                <a:ea typeface="Helvetica" charset="0"/>
                                <a:cs typeface="Helvetica" charset="0"/>
                              </a:rPr>
                              <m:t>)</m:t>
                            </m:r>
                          </m:e>
                        </m:rad>
                      </m:den>
                    </m:f>
                  </m:oMath>
                </a14:m>
                <a:endParaRPr lang="en-US" altLang="zh-CN" sz="2000" dirty="0">
                  <a:latin typeface="Helvetica" charset="0"/>
                  <a:ea typeface="Helvetica" charset="0"/>
                  <a:cs typeface="Helvetica" charset="0"/>
                </a:endParaRPr>
              </a:p>
              <a:p>
                <a:r>
                  <a:rPr lang="en-US" altLang="zh-CN" sz="2400" dirty="0">
                    <a:latin typeface="Helvetica" charset="0"/>
                    <a:ea typeface="Helvetica" charset="0"/>
                    <a:cs typeface="Helvetica" charset="0"/>
                  </a:rPr>
                  <a:t>A greedy merge algorithm to segment sentences:</a:t>
                </a:r>
              </a:p>
              <a:p>
                <a:pPr lvl="1"/>
                <a14:m>
                  <m:oMath xmlns:m="http://schemas.openxmlformats.org/officeDocument/2006/math">
                    <m:r>
                      <a:rPr lang="en-US" altLang="zh-CN" sz="2000" i="1">
                        <a:latin typeface="Cambria Math" charset="0"/>
                        <a:ea typeface="Helvetica" charset="0"/>
                        <a:cs typeface="Helvetica" charset="0"/>
                      </a:rPr>
                      <m:t>𝛼</m:t>
                    </m:r>
                    <m:r>
                      <a:rPr lang="en-US" altLang="zh-CN" sz="2000" i="1">
                        <a:latin typeface="Cambria Math" charset="0"/>
                        <a:ea typeface="Helvetica" charset="0"/>
                        <a:cs typeface="Helvetica" charset="0"/>
                      </a:rPr>
                      <m:t>(</m:t>
                    </m:r>
                    <m:r>
                      <m:rPr>
                        <m:sty m:val="p"/>
                      </m:rPr>
                      <a:rPr lang="en-US" altLang="zh-CN" sz="2000">
                        <a:latin typeface="Cambria Math" charset="0"/>
                        <a:ea typeface="Helvetica" charset="0"/>
                        <a:cs typeface="Helvetica" charset="0"/>
                      </a:rPr>
                      <m:t>A</m:t>
                    </m:r>
                    <m:r>
                      <a:rPr lang="en-US" altLang="zh-CN" sz="2000" b="0" i="0" smtClean="0">
                        <a:latin typeface="Cambria Math" charset="0"/>
                        <a:ea typeface="Helvetica" charset="0"/>
                        <a:cs typeface="Helvetica" charset="0"/>
                      </a:rPr>
                      <m:t>, </m:t>
                    </m:r>
                    <m:r>
                      <m:rPr>
                        <m:sty m:val="p"/>
                      </m:rPr>
                      <a:rPr lang="en-US" altLang="zh-CN" sz="2000">
                        <a:latin typeface="Cambria Math" charset="0"/>
                        <a:ea typeface="Helvetica" charset="0"/>
                        <a:cs typeface="Helvetica" charset="0"/>
                      </a:rPr>
                      <m:t>B</m:t>
                    </m:r>
                    <m:r>
                      <a:rPr lang="en-US" altLang="zh-CN" sz="2000" i="1">
                        <a:latin typeface="Cambria Math" charset="0"/>
                        <a:ea typeface="Helvetica" charset="0"/>
                        <a:cs typeface="Helvetica" charset="0"/>
                      </a:rPr>
                      <m:t>) </m:t>
                    </m:r>
                  </m:oMath>
                </a14:m>
                <a:r>
                  <a:rPr lang="en-US" altLang="zh-CN" sz="2000" dirty="0">
                    <a:latin typeface="Helvetica" charset="0"/>
                    <a:ea typeface="Helvetica" charset="0"/>
                    <a:cs typeface="Helvetica" charset="0"/>
                  </a:rPr>
                  <a:t> &gt; the given threshold </a:t>
                </a:r>
                <a:r>
                  <a:rPr lang="en-US" altLang="zh-CN" sz="2000" dirty="0">
                    <a:latin typeface="Helvetica" charset="0"/>
                    <a:ea typeface="Helvetica" charset="0"/>
                    <a:cs typeface="Helvetica" charset="0"/>
                    <a:sym typeface="Wingdings"/>
                  </a:rPr>
                  <a:t> “A B” is a phrase (a merge)</a:t>
                </a:r>
              </a:p>
            </p:txBody>
          </p:sp>
        </mc:Choice>
        <mc:Fallback xmlns="">
          <p:sp>
            <p:nvSpPr>
              <p:cNvPr id="11" name="内容占位符 2"/>
              <p:cNvSpPr txBox="1">
                <a:spLocks noRot="1" noChangeAspect="1" noMove="1" noResize="1" noEditPoints="1" noAdjustHandles="1" noChangeArrowheads="1" noChangeShapeType="1" noTextEdit="1"/>
              </p:cNvSpPr>
              <p:nvPr/>
            </p:nvSpPr>
            <p:spPr>
              <a:xfrm>
                <a:off x="419099" y="1690689"/>
                <a:ext cx="11353800" cy="2212500"/>
              </a:xfrm>
              <a:prstGeom prst="rect">
                <a:avLst/>
              </a:prstGeom>
              <a:blipFill rotWithShape="0">
                <a:blip r:embed="rId4"/>
                <a:stretch>
                  <a:fillRect l="-430" t="-2204" b="-25344"/>
                </a:stretch>
              </a:blipFill>
            </p:spPr>
            <p:txBody>
              <a:bodyPr/>
              <a:lstStyle/>
              <a:p>
                <a:r>
                  <a:rPr lang="en-US">
                    <a:noFill/>
                  </a:rPr>
                  <a:t> </a:t>
                </a:r>
              </a:p>
            </p:txBody>
          </p:sp>
        </mc:Fallback>
      </mc:AlternateContent>
      <p:sp>
        <p:nvSpPr>
          <p:cNvPr id="3" name="Rectangle 2"/>
          <p:cNvSpPr/>
          <p:nvPr/>
        </p:nvSpPr>
        <p:spPr>
          <a:xfrm>
            <a:off x="1915801" y="5700489"/>
            <a:ext cx="10788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a:t>
            </a:r>
          </a:p>
        </p:txBody>
      </p:sp>
      <p:sp>
        <p:nvSpPr>
          <p:cNvPr id="10" name="Rectangle 9"/>
          <p:cNvSpPr/>
          <p:nvPr/>
        </p:nvSpPr>
        <p:spPr>
          <a:xfrm>
            <a:off x="3214117" y="5700489"/>
            <a:ext cx="1042416"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Blanket</a:t>
            </a:r>
          </a:p>
        </p:txBody>
      </p:sp>
      <p:sp>
        <p:nvSpPr>
          <p:cNvPr id="12" name="Rectangle 11"/>
          <p:cNvSpPr/>
          <p:nvPr/>
        </p:nvSpPr>
        <p:spPr>
          <a:xfrm>
            <a:off x="4475989" y="5700489"/>
            <a:ext cx="111556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a:t>
            </a:r>
          </a:p>
        </p:txBody>
      </p:sp>
      <p:sp>
        <p:nvSpPr>
          <p:cNvPr id="13" name="Rectangle 12"/>
          <p:cNvSpPr/>
          <p:nvPr/>
        </p:nvSpPr>
        <p:spPr>
          <a:xfrm>
            <a:off x="5811013" y="5708838"/>
            <a:ext cx="12801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Selection</a:t>
            </a:r>
          </a:p>
        </p:txBody>
      </p:sp>
      <p:sp>
        <p:nvSpPr>
          <p:cNvPr id="14" name="Rectangle 13"/>
          <p:cNvSpPr/>
          <p:nvPr/>
        </p:nvSpPr>
        <p:spPr>
          <a:xfrm>
            <a:off x="7310631" y="5708838"/>
            <a:ext cx="585214"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15" name="Rectangle 14"/>
          <p:cNvSpPr/>
          <p:nvPr/>
        </p:nvSpPr>
        <p:spPr>
          <a:xfrm>
            <a:off x="8115303" y="5708838"/>
            <a:ext cx="108575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a:t>
            </a:r>
          </a:p>
        </p:txBody>
      </p:sp>
      <p:sp>
        <p:nvSpPr>
          <p:cNvPr id="16" name="Rectangle 15"/>
          <p:cNvSpPr/>
          <p:nvPr/>
        </p:nvSpPr>
        <p:spPr>
          <a:xfrm>
            <a:off x="9420518" y="5699694"/>
            <a:ext cx="92287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Vector</a:t>
            </a:r>
            <a:endParaRPr lang="en-US" dirty="0">
              <a:solidFill>
                <a:sysClr val="windowText" lastClr="000000"/>
              </a:solidFill>
              <a:latin typeface="Helvetica" charset="0"/>
              <a:ea typeface="Helvetica" charset="0"/>
              <a:cs typeface="Helvetica" charset="0"/>
            </a:endParaRPr>
          </a:p>
        </p:txBody>
      </p:sp>
      <p:sp>
        <p:nvSpPr>
          <p:cNvPr id="17" name="Rectangle 16"/>
          <p:cNvSpPr/>
          <p:nvPr/>
        </p:nvSpPr>
        <p:spPr>
          <a:xfrm>
            <a:off x="10557686" y="5698899"/>
            <a:ext cx="131037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Machine</a:t>
            </a:r>
            <a:endParaRPr lang="en-US" dirty="0">
              <a:solidFill>
                <a:sysClr val="windowText" lastClr="000000"/>
              </a:solidFill>
              <a:latin typeface="Helvetica" charset="0"/>
              <a:ea typeface="Helvetica" charset="0"/>
              <a:cs typeface="Helvetica" charset="0"/>
            </a:endParaRPr>
          </a:p>
        </p:txBody>
      </p:sp>
      <p:sp>
        <p:nvSpPr>
          <p:cNvPr id="19" name="Rectangle 18"/>
          <p:cNvSpPr/>
          <p:nvPr/>
        </p:nvSpPr>
        <p:spPr>
          <a:xfrm>
            <a:off x="1924946" y="4332534"/>
            <a:ext cx="2340732" cy="354903"/>
          </a:xfrm>
          <a:prstGeom prst="rect">
            <a:avLst/>
          </a:prstGeom>
          <a:solidFill>
            <a:srgbClr val="FFC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 Blanket</a:t>
            </a:r>
          </a:p>
        </p:txBody>
      </p:sp>
      <p:sp>
        <p:nvSpPr>
          <p:cNvPr id="20" name="Rectangle 19"/>
          <p:cNvSpPr/>
          <p:nvPr/>
        </p:nvSpPr>
        <p:spPr>
          <a:xfrm>
            <a:off x="4475989" y="4332534"/>
            <a:ext cx="2615184" cy="354903"/>
          </a:xfrm>
          <a:prstGeom prst="rect">
            <a:avLst/>
          </a:prstGeom>
          <a:solidFill>
            <a:srgbClr val="DAE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 Selection</a:t>
            </a:r>
          </a:p>
        </p:txBody>
      </p:sp>
      <p:sp>
        <p:nvSpPr>
          <p:cNvPr id="21" name="Rectangle 20"/>
          <p:cNvSpPr/>
          <p:nvPr/>
        </p:nvSpPr>
        <p:spPr>
          <a:xfrm>
            <a:off x="8115303" y="5066406"/>
            <a:ext cx="222808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a:t>
            </a:r>
          </a:p>
        </p:txBody>
      </p:sp>
      <p:sp>
        <p:nvSpPr>
          <p:cNvPr id="22" name="Rectangle 21"/>
          <p:cNvSpPr/>
          <p:nvPr/>
        </p:nvSpPr>
        <p:spPr>
          <a:xfrm>
            <a:off x="8115303" y="4332534"/>
            <a:ext cx="3752758" cy="3549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 Machine</a:t>
            </a:r>
          </a:p>
        </p:txBody>
      </p:sp>
      <p:cxnSp>
        <p:nvCxnSpPr>
          <p:cNvPr id="7" name="Elbow Connector 6"/>
          <p:cNvCxnSpPr>
            <a:stCxn id="3" idx="0"/>
            <a:endCxn id="19" idx="2"/>
          </p:cNvCxnSpPr>
          <p:nvPr/>
        </p:nvCxnSpPr>
        <p:spPr>
          <a:xfrm rot="5400000" flipH="1" flipV="1">
            <a:off x="2268745" y="4873923"/>
            <a:ext cx="1013052" cy="640081"/>
          </a:xfrm>
          <a:prstGeom prst="bentConnector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0" idx="0"/>
            <a:endCxn id="19" idx="2"/>
          </p:cNvCxnSpPr>
          <p:nvPr/>
        </p:nvCxnSpPr>
        <p:spPr>
          <a:xfrm rot="16200000" flipV="1">
            <a:off x="2908793" y="4873956"/>
            <a:ext cx="1013052" cy="640013"/>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2" idx="0"/>
            <a:endCxn id="20" idx="2"/>
          </p:cNvCxnSpPr>
          <p:nvPr/>
        </p:nvCxnSpPr>
        <p:spPr>
          <a:xfrm rot="5400000" flipH="1" flipV="1">
            <a:off x="4902151" y="4819059"/>
            <a:ext cx="1013052" cy="74980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3" idx="0"/>
            <a:endCxn id="20" idx="2"/>
          </p:cNvCxnSpPr>
          <p:nvPr/>
        </p:nvCxnSpPr>
        <p:spPr>
          <a:xfrm rot="16200000" flipV="1">
            <a:off x="5606637" y="4864382"/>
            <a:ext cx="1021401" cy="667512"/>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5" idx="0"/>
            <a:endCxn id="21" idx="2"/>
          </p:cNvCxnSpPr>
          <p:nvPr/>
        </p:nvCxnSpPr>
        <p:spPr>
          <a:xfrm rot="5400000" flipH="1" flipV="1">
            <a:off x="8800000" y="5279492"/>
            <a:ext cx="287529" cy="57116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6" idx="0"/>
            <a:endCxn id="21" idx="2"/>
          </p:cNvCxnSpPr>
          <p:nvPr/>
        </p:nvCxnSpPr>
        <p:spPr>
          <a:xfrm rot="16200000" flipV="1">
            <a:off x="9416458" y="5234198"/>
            <a:ext cx="278385" cy="652607"/>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a:stCxn id="17" idx="0"/>
            <a:endCxn id="22" idx="2"/>
          </p:cNvCxnSpPr>
          <p:nvPr/>
        </p:nvCxnSpPr>
        <p:spPr>
          <a:xfrm rot="16200000" flipV="1">
            <a:off x="10096547" y="4582572"/>
            <a:ext cx="1011462" cy="1221192"/>
          </a:xfrm>
          <a:prstGeom prst="bentConnector3">
            <a:avLst>
              <a:gd name="adj1" fmla="val 80737"/>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21" idx="0"/>
            <a:endCxn id="22" idx="2"/>
          </p:cNvCxnSpPr>
          <p:nvPr/>
        </p:nvCxnSpPr>
        <p:spPr>
          <a:xfrm rot="5400000" flipH="1" flipV="1">
            <a:off x="9421030" y="4495754"/>
            <a:ext cx="378969" cy="762336"/>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7310633" y="4325103"/>
            <a:ext cx="585214" cy="354903"/>
          </a:xfrm>
          <a:prstGeom prst="rect">
            <a:avLst/>
          </a:prstGeom>
          <a:solidFill>
            <a:schemeClr val="accent6">
              <a:lumMod val="40000"/>
              <a:lumOff val="6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54" name="Rectangle 53"/>
          <p:cNvSpPr/>
          <p:nvPr/>
        </p:nvSpPr>
        <p:spPr>
          <a:xfrm>
            <a:off x="383615" y="5635087"/>
            <a:ext cx="1488949" cy="400110"/>
          </a:xfrm>
          <a:prstGeom prst="rect">
            <a:avLst/>
          </a:prstGeom>
        </p:spPr>
        <p:txBody>
          <a:bodyPr wrap="square">
            <a:spAutoFit/>
          </a:bodyPr>
          <a:lstStyle/>
          <a:p>
            <a:r>
              <a:rPr lang="en-US" sz="2000" b="1"/>
              <a:t>Raw Input:</a:t>
            </a:r>
            <a:endParaRPr lang="en-US" sz="2000" dirty="0"/>
          </a:p>
        </p:txBody>
      </p:sp>
      <p:sp>
        <p:nvSpPr>
          <p:cNvPr id="55" name="Rectangle 54"/>
          <p:cNvSpPr/>
          <p:nvPr/>
        </p:nvSpPr>
        <p:spPr>
          <a:xfrm>
            <a:off x="251460" y="4307892"/>
            <a:ext cx="1764232" cy="400110"/>
          </a:xfrm>
          <a:prstGeom prst="rect">
            <a:avLst/>
          </a:prstGeom>
        </p:spPr>
        <p:txBody>
          <a:bodyPr wrap="square">
            <a:spAutoFit/>
          </a:bodyPr>
          <a:lstStyle/>
          <a:p>
            <a:r>
              <a:rPr lang="en-US" sz="2000" b="1"/>
              <a:t>Segmentation:</a:t>
            </a:r>
            <a:endParaRPr lang="en-US" sz="2000" dirty="0"/>
          </a:p>
        </p:txBody>
      </p:sp>
      <mc:AlternateContent xmlns:mc="http://schemas.openxmlformats.org/markup-compatibility/2006" xmlns:a14="http://schemas.microsoft.com/office/drawing/2010/main">
        <mc:Choice Requires="a14">
          <p:sp>
            <p:nvSpPr>
              <p:cNvPr id="6" name="Rectangle 5"/>
              <p:cNvSpPr/>
              <p:nvPr/>
            </p:nvSpPr>
            <p:spPr>
              <a:xfrm>
                <a:off x="309251" y="5007606"/>
                <a:ext cx="1977401" cy="369332"/>
              </a:xfrm>
              <a:prstGeom prst="rect">
                <a:avLst/>
              </a:prstGeom>
            </p:spPr>
            <p:txBody>
              <a:bodyPr wrap="none">
                <a:spAutoFit/>
              </a:bodyPr>
              <a:lstStyle/>
              <a:p>
                <a14:m>
                  <m:oMath xmlns:m="http://schemas.openxmlformats.org/officeDocument/2006/math">
                    <m:r>
                      <a:rPr lang="en-US" altLang="zh-CN" i="1">
                        <a:latin typeface="Cambria Math" charset="0"/>
                        <a:ea typeface="Helvetica" charset="0"/>
                        <a:cs typeface="Helvetica" charset="0"/>
                      </a:rPr>
                      <m:t>𝛼</m:t>
                    </m:r>
                    <m:r>
                      <a:rPr lang="en-US" altLang="zh-CN" i="1">
                        <a:latin typeface="Cambria Math" charset="0"/>
                        <a:ea typeface="Helvetica" charset="0"/>
                        <a:cs typeface="Helvetica" charset="0"/>
                      </a:rPr>
                      <m:t> </m:t>
                    </m:r>
                  </m:oMath>
                </a14:m>
                <a:r>
                  <a:rPr lang="en-US" altLang="zh-CN" dirty="0">
                    <a:latin typeface="Helvetica" charset="0"/>
                    <a:ea typeface="Helvetica" charset="0"/>
                    <a:cs typeface="Helvetica" charset="0"/>
                  </a:rPr>
                  <a:t> &gt; the threshold</a:t>
                </a:r>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309251" y="5007606"/>
                <a:ext cx="1977401" cy="369332"/>
              </a:xfrm>
              <a:prstGeom prst="rect">
                <a:avLst/>
              </a:prstGeom>
              <a:blipFill rotWithShape="0">
                <a:blip r:embed="rId5"/>
                <a:stretch>
                  <a:fillRect t="-95082" r="-2160" b="-121311"/>
                </a:stretch>
              </a:blipFill>
            </p:spPr>
            <p:txBody>
              <a:bodyPr/>
              <a:lstStyle/>
              <a:p>
                <a:r>
                  <a:rPr lang="en-US">
                    <a:noFill/>
                  </a:rPr>
                  <a:t> </a:t>
                </a:r>
              </a:p>
            </p:txBody>
          </p:sp>
        </mc:Fallback>
      </mc:AlternateContent>
    </p:spTree>
    <p:extLst>
      <p:ext uri="{BB962C8B-B14F-4D97-AF65-F5344CB8AC3E}">
        <p14:creationId xmlns:p14="http://schemas.microsoft.com/office/powerpoint/2010/main" val="3399659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PENNER: Key Ideas of Using Meta-Pattern</a:t>
            </a:r>
          </a:p>
        </p:txBody>
      </p:sp>
      <p:sp>
        <p:nvSpPr>
          <p:cNvPr id="4" name="Slide Number Placeholder 3"/>
          <p:cNvSpPr>
            <a:spLocks noGrp="1"/>
          </p:cNvSpPr>
          <p:nvPr>
            <p:ph type="sldNum" sz="quarter" idx="12"/>
          </p:nvPr>
        </p:nvSpPr>
        <p:spPr/>
        <p:txBody>
          <a:bodyPr/>
          <a:lstStyle/>
          <a:p>
            <a:fld id="{5F56DFE6-1268-BF4E-85E8-8E7123343B70}" type="slidenum">
              <a:rPr lang="en-US" smtClean="0"/>
              <a:t>60</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Nested </a:t>
            </a:r>
            <a:r>
              <a:rPr lang="en-US" sz="2400" dirty="0" err="1"/>
              <a:t>BioNER</a:t>
            </a:r>
            <a:r>
              <a:rPr lang="en-US" sz="2400" dirty="0"/>
              <a:t> </a:t>
            </a:r>
            <a:r>
              <a:rPr lang="en-US" sz="2400" b="1" dirty="0"/>
              <a:t>with very weak supervision</a:t>
            </a:r>
          </a:p>
          <a:p>
            <a:r>
              <a:rPr lang="en-US" sz="2400" dirty="0"/>
              <a:t>Idea: Nested structure as a </a:t>
            </a:r>
            <a:r>
              <a:rPr lang="en-US" sz="2400" b="1" dirty="0"/>
              <a:t>pattern-level</a:t>
            </a:r>
            <a:r>
              <a:rPr lang="en-US" sz="2400" dirty="0"/>
              <a:t> phenomenon</a:t>
            </a:r>
          </a:p>
          <a:p>
            <a:pPr marL="457200" lvl="1" indent="0">
              <a:buNone/>
            </a:pPr>
            <a:r>
              <a:rPr lang="en-US" sz="2400" dirty="0">
                <a:solidFill>
                  <a:schemeClr val="accent1"/>
                </a:solidFill>
              </a:rPr>
              <a:t>CHEMICAL </a:t>
            </a:r>
            <a:r>
              <a:rPr lang="en-US" sz="2400" dirty="0"/>
              <a:t>aminotransferase =  </a:t>
            </a:r>
            <a:r>
              <a:rPr lang="en-US" sz="2400" dirty="0">
                <a:solidFill>
                  <a:srgbClr val="FF0000"/>
                </a:solidFill>
              </a:rPr>
              <a:t>PROTEIN</a:t>
            </a:r>
          </a:p>
          <a:p>
            <a:pPr marL="457200" lvl="1" indent="0">
              <a:buNone/>
            </a:pPr>
            <a:r>
              <a:rPr lang="en-US" sz="2400" dirty="0">
                <a:solidFill>
                  <a:srgbClr val="FF0000"/>
                </a:solidFill>
              </a:rPr>
              <a:t>GENE</a:t>
            </a:r>
            <a:r>
              <a:rPr lang="en-US" sz="2400" dirty="0"/>
              <a:t> mRNA release = </a:t>
            </a:r>
            <a:r>
              <a:rPr lang="en-US" sz="2400" dirty="0">
                <a:solidFill>
                  <a:schemeClr val="accent2"/>
                </a:solidFill>
              </a:rPr>
              <a:t>PROCESS</a:t>
            </a:r>
          </a:p>
          <a:p>
            <a:r>
              <a:rPr lang="en-US" altLang="zh-CN" sz="2400" dirty="0"/>
              <a:t>Framework</a:t>
            </a:r>
          </a:p>
          <a:p>
            <a:pPr lvl="1"/>
            <a:r>
              <a:rPr lang="en-US" altLang="zh-CN" sz="2400" dirty="0"/>
              <a:t>Taking a corpus pre-tagged by any flat NER tool as input</a:t>
            </a:r>
          </a:p>
          <a:p>
            <a:pPr lvl="1"/>
            <a:r>
              <a:rPr lang="en-US" sz="2400" b="1" dirty="0"/>
              <a:t>Unsupervised</a:t>
            </a:r>
            <a:r>
              <a:rPr lang="en-US" altLang="zh-CN" sz="2400" dirty="0"/>
              <a:t> meta-pattern extraction</a:t>
            </a:r>
          </a:p>
          <a:p>
            <a:pPr lvl="1"/>
            <a:r>
              <a:rPr lang="en-US" sz="2400" b="1" dirty="0"/>
              <a:t>Few-shot</a:t>
            </a:r>
            <a:r>
              <a:rPr lang="en-US" sz="2400" dirty="0"/>
              <a:t> nested entity recognition for each type</a:t>
            </a:r>
          </a:p>
          <a:p>
            <a:r>
              <a:rPr lang="en-US" altLang="zh-CN" sz="2400" dirty="0"/>
              <a:t>Evaluation</a:t>
            </a:r>
          </a:p>
          <a:p>
            <a:pPr lvl="1"/>
            <a:r>
              <a:rPr lang="en-US" altLang="zh-CN" sz="2400" dirty="0"/>
              <a:t>Outperforming baselines in both meta-pattern extraction and nested NER</a:t>
            </a:r>
          </a:p>
          <a:p>
            <a:pPr lvl="1"/>
            <a:r>
              <a:rPr lang="en-US" altLang="zh-CN" sz="2400" dirty="0"/>
              <a:t>Detecting new entity types with few seeds</a:t>
            </a:r>
          </a:p>
          <a:p>
            <a:pPr lvl="1"/>
            <a:r>
              <a:rPr lang="en-US" altLang="zh-CN" sz="2400" dirty="0"/>
              <a:t>Improving annotation results over </a:t>
            </a:r>
            <a:r>
              <a:rPr lang="en-US" altLang="zh-CN" sz="2400" dirty="0" err="1"/>
              <a:t>PubTator</a:t>
            </a:r>
            <a:endParaRPr lang="en-US" sz="2400" dirty="0"/>
          </a:p>
          <a:p>
            <a:endParaRPr lang="en-US" sz="2400" dirty="0"/>
          </a:p>
        </p:txBody>
      </p:sp>
    </p:spTree>
    <p:extLst>
      <p:ext uri="{BB962C8B-B14F-4D97-AF65-F5344CB8AC3E}">
        <p14:creationId xmlns:p14="http://schemas.microsoft.com/office/powerpoint/2010/main" val="33474739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Framework Overview</a:t>
            </a:r>
          </a:p>
        </p:txBody>
      </p:sp>
      <p:sp>
        <p:nvSpPr>
          <p:cNvPr id="4" name="Slide Number Placeholder 3"/>
          <p:cNvSpPr>
            <a:spLocks noGrp="1"/>
          </p:cNvSpPr>
          <p:nvPr>
            <p:ph type="sldNum" sz="quarter" idx="12"/>
          </p:nvPr>
        </p:nvSpPr>
        <p:spPr>
          <a:xfrm>
            <a:off x="8610600" y="6274705"/>
            <a:ext cx="2743200" cy="365125"/>
          </a:xfrm>
        </p:spPr>
        <p:txBody>
          <a:bodyPr/>
          <a:lstStyle/>
          <a:p>
            <a:fld id="{5F56DFE6-1268-BF4E-85E8-8E7123343B70}" type="slidenum">
              <a:rPr lang="en-US" smtClean="0"/>
              <a:t>61</a:t>
            </a:fld>
            <a:endParaRPr lang="en-US"/>
          </a:p>
        </p:txBody>
      </p:sp>
      <p:graphicFrame>
        <p:nvGraphicFramePr>
          <p:cNvPr id="5" name="Table 4">
            <a:extLst>
              <a:ext uri="{FF2B5EF4-FFF2-40B4-BE49-F238E27FC236}">
                <a16:creationId xmlns:a16="http://schemas.microsoft.com/office/drawing/2014/main" id="{F556009D-49FF-5A4F-ADC9-015FC96CAFF4}"/>
              </a:ext>
            </a:extLst>
          </p:cNvPr>
          <p:cNvGraphicFramePr>
            <a:graphicFrameLocks noGrp="1"/>
          </p:cNvGraphicFramePr>
          <p:nvPr>
            <p:extLst>
              <p:ext uri="{D42A27DB-BD31-4B8C-83A1-F6EECF244321}">
                <p14:modId xmlns:p14="http://schemas.microsoft.com/office/powerpoint/2010/main" val="305599609"/>
              </p:ext>
            </p:extLst>
          </p:nvPr>
        </p:nvGraphicFramePr>
        <p:xfrm>
          <a:off x="255437" y="1578509"/>
          <a:ext cx="4016188" cy="17981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TERT encodes the reverse transcriptase subunit of human telomerase.</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300" u="none" strike="noStrike" dirty="0">
                          <a:effectLst/>
                          <a:latin typeface="+mn-lt"/>
                        </a:rPr>
                        <a:t>The FGFR-2 receptor is a membrane-spanning tyrosine kinase.</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Each of the agents alone caused only slight increase in the alanine aminotransferase activity.</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6" name="Arrow: Down 5">
            <a:extLst>
              <a:ext uri="{FF2B5EF4-FFF2-40B4-BE49-F238E27FC236}">
                <a16:creationId xmlns:a16="http://schemas.microsoft.com/office/drawing/2014/main" id="{BBD7CE2A-005D-1949-9680-A61B2DD84960}"/>
              </a:ext>
            </a:extLst>
          </p:cNvPr>
          <p:cNvSpPr/>
          <p:nvPr/>
        </p:nvSpPr>
        <p:spPr>
          <a:xfrm rot="16200000">
            <a:off x="4361685" y="23557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a:extLst>
              <a:ext uri="{FF2B5EF4-FFF2-40B4-BE49-F238E27FC236}">
                <a16:creationId xmlns:a16="http://schemas.microsoft.com/office/drawing/2014/main" id="{05A91FF8-9FBD-ED49-8F77-37DA8714D47C}"/>
              </a:ext>
            </a:extLst>
          </p:cNvPr>
          <p:cNvGraphicFramePr>
            <a:graphicFrameLocks noGrp="1"/>
          </p:cNvGraphicFramePr>
          <p:nvPr>
            <p:extLst>
              <p:ext uri="{D42A27DB-BD31-4B8C-83A1-F6EECF244321}">
                <p14:modId xmlns:p14="http://schemas.microsoft.com/office/powerpoint/2010/main" val="2750483012"/>
              </p:ext>
            </p:extLst>
          </p:nvPr>
        </p:nvGraphicFramePr>
        <p:xfrm>
          <a:off x="4756714" y="1578509"/>
          <a:ext cx="4016188" cy="17981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b="1" u="none" strike="noStrike" dirty="0">
                          <a:solidFill>
                            <a:srgbClr val="C00000"/>
                          </a:solidFill>
                          <a:effectLst/>
                          <a:latin typeface="+mn-lt"/>
                        </a:rPr>
                        <a:t>GENE_TERT </a:t>
                      </a:r>
                      <a:r>
                        <a:rPr lang="en-US" sz="1300" u="none" strike="noStrike" dirty="0">
                          <a:effectLst/>
                          <a:latin typeface="+mn-lt"/>
                        </a:rPr>
                        <a:t>encodes the reverse transcriptase subunit of </a:t>
                      </a:r>
                      <a:r>
                        <a:rPr lang="en-US" sz="1300" b="1" u="none" strike="noStrike" dirty="0" err="1">
                          <a:solidFill>
                            <a:srgbClr val="C00000"/>
                          </a:solidFill>
                          <a:effectLst/>
                          <a:latin typeface="+mn-lt"/>
                        </a:rPr>
                        <a:t>SPECIES_human</a:t>
                      </a:r>
                      <a:r>
                        <a:rPr lang="en-US" sz="1300" b="1" u="none" strike="noStrike" dirty="0">
                          <a:effectLst/>
                          <a:latin typeface="+mn-lt"/>
                        </a:rPr>
                        <a:t> </a:t>
                      </a:r>
                      <a:r>
                        <a:rPr lang="en-US" sz="1300" u="none" strike="noStrike" dirty="0">
                          <a:effectLst/>
                          <a:latin typeface="+mn-lt"/>
                        </a:rPr>
                        <a:t>telomerase.</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300" u="none" strike="noStrike" dirty="0">
                          <a:effectLst/>
                          <a:latin typeface="+mn-lt"/>
                        </a:rPr>
                        <a:t>The </a:t>
                      </a:r>
                      <a:r>
                        <a:rPr lang="en-US" sz="1300" b="1" u="none" strike="noStrike" dirty="0">
                          <a:solidFill>
                            <a:srgbClr val="C00000"/>
                          </a:solidFill>
                          <a:effectLst/>
                          <a:latin typeface="+mn-lt"/>
                        </a:rPr>
                        <a:t>GENE_FGFR-2 </a:t>
                      </a:r>
                      <a:r>
                        <a:rPr lang="en-US" sz="1300" u="none" strike="noStrike" dirty="0">
                          <a:effectLst/>
                          <a:latin typeface="+mn-lt"/>
                        </a:rPr>
                        <a:t>receptor is a membrane-spanning </a:t>
                      </a:r>
                      <a:r>
                        <a:rPr lang="en-US" sz="1300" b="1" u="none" strike="noStrike" dirty="0" err="1">
                          <a:solidFill>
                            <a:srgbClr val="C00000"/>
                          </a:solidFill>
                          <a:effectLst/>
                          <a:latin typeface="+mn-lt"/>
                        </a:rPr>
                        <a:t>CHEMICAL_tyrosine</a:t>
                      </a:r>
                      <a:r>
                        <a:rPr lang="en-US" sz="1300" b="1" u="none" strike="noStrike" dirty="0">
                          <a:solidFill>
                            <a:srgbClr val="C00000"/>
                          </a:solidFill>
                          <a:effectLst/>
                          <a:latin typeface="+mn-lt"/>
                        </a:rPr>
                        <a:t> </a:t>
                      </a:r>
                      <a:r>
                        <a:rPr lang="en-US" sz="1300" u="none" strike="noStrike" dirty="0">
                          <a:effectLst/>
                          <a:latin typeface="+mn-lt"/>
                        </a:rPr>
                        <a:t>kinase.</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300" u="none" strike="noStrike" dirty="0">
                          <a:effectLst/>
                          <a:latin typeface="+mn-lt"/>
                        </a:rPr>
                        <a:t>Each of the agents alone caused only slight increase in the </a:t>
                      </a:r>
                      <a:r>
                        <a:rPr lang="en-US" sz="1300" b="1" u="none" strike="noStrike" dirty="0" err="1">
                          <a:solidFill>
                            <a:srgbClr val="C00000"/>
                          </a:solidFill>
                          <a:effectLst/>
                          <a:latin typeface="+mn-lt"/>
                        </a:rPr>
                        <a:t>CHEMICAL_alanine</a:t>
                      </a:r>
                      <a:r>
                        <a:rPr lang="en-US" sz="1300" u="none" strike="noStrike" dirty="0">
                          <a:effectLst/>
                          <a:latin typeface="+mn-lt"/>
                        </a:rPr>
                        <a:t> aminotransferase activity.</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9" name="TextBox 8">
            <a:extLst>
              <a:ext uri="{FF2B5EF4-FFF2-40B4-BE49-F238E27FC236}">
                <a16:creationId xmlns:a16="http://schemas.microsoft.com/office/drawing/2014/main" id="{1720427A-135E-634D-AA91-AFADCB81D0A3}"/>
              </a:ext>
            </a:extLst>
          </p:cNvPr>
          <p:cNvSpPr txBox="1"/>
          <p:nvPr/>
        </p:nvSpPr>
        <p:spPr>
          <a:xfrm>
            <a:off x="5852315" y="1256356"/>
            <a:ext cx="1980670" cy="323165"/>
          </a:xfrm>
          <a:prstGeom prst="rect">
            <a:avLst/>
          </a:prstGeom>
          <a:noFill/>
        </p:spPr>
        <p:txBody>
          <a:bodyPr wrap="none" rtlCol="0">
            <a:spAutoFit/>
          </a:bodyPr>
          <a:lstStyle/>
          <a:p>
            <a:r>
              <a:rPr lang="en-US" altLang="zh-CN" sz="1500" b="1" i="1" dirty="0"/>
              <a:t>Flat</a:t>
            </a:r>
            <a:r>
              <a:rPr lang="en-US" sz="1500" b="1" i="1" dirty="0"/>
              <a:t> Entity Recognition</a:t>
            </a:r>
          </a:p>
        </p:txBody>
      </p:sp>
      <p:sp>
        <p:nvSpPr>
          <p:cNvPr id="10" name="Arrow: Down 10">
            <a:extLst>
              <a:ext uri="{FF2B5EF4-FFF2-40B4-BE49-F238E27FC236}">
                <a16:creationId xmlns:a16="http://schemas.microsoft.com/office/drawing/2014/main" id="{364F173E-AEC5-C541-AE5F-70E1D9DB23C1}"/>
              </a:ext>
            </a:extLst>
          </p:cNvPr>
          <p:cNvSpPr/>
          <p:nvPr/>
        </p:nvSpPr>
        <p:spPr>
          <a:xfrm rot="16200000">
            <a:off x="8841295" y="23486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Table 10">
            <a:extLst>
              <a:ext uri="{FF2B5EF4-FFF2-40B4-BE49-F238E27FC236}">
                <a16:creationId xmlns:a16="http://schemas.microsoft.com/office/drawing/2014/main" id="{82C3162A-4361-5441-BA18-69A56841F300}"/>
              </a:ext>
            </a:extLst>
          </p:cNvPr>
          <p:cNvGraphicFramePr>
            <a:graphicFrameLocks noGrp="1"/>
          </p:cNvGraphicFramePr>
          <p:nvPr>
            <p:extLst>
              <p:ext uri="{D42A27DB-BD31-4B8C-83A1-F6EECF244321}">
                <p14:modId xmlns:p14="http://schemas.microsoft.com/office/powerpoint/2010/main" val="4123808309"/>
              </p:ext>
            </p:extLst>
          </p:nvPr>
        </p:nvGraphicFramePr>
        <p:xfrm>
          <a:off x="9205524" y="1676688"/>
          <a:ext cx="2576232" cy="1628504"/>
        </p:xfrm>
        <a:graphic>
          <a:graphicData uri="http://schemas.openxmlformats.org/drawingml/2006/table">
            <a:tbl>
              <a:tblPr>
                <a:tableStyleId>{5C22544A-7EE6-4342-B048-85BDC9FD1C3A}</a:tableStyleId>
              </a:tblPr>
              <a:tblGrid>
                <a:gridCol w="2576232">
                  <a:extLst>
                    <a:ext uri="{9D8B030D-6E8A-4147-A177-3AD203B41FA5}">
                      <a16:colId xmlns:a16="http://schemas.microsoft.com/office/drawing/2014/main" val="1599802311"/>
                    </a:ext>
                  </a:extLst>
                </a:gridCol>
              </a:tblGrid>
              <a:tr h="185420">
                <a:tc>
                  <a:txBody>
                    <a:bodyPr/>
                    <a:lstStyle/>
                    <a:p>
                      <a:pPr algn="ctr" fontAlgn="ctr"/>
                      <a:r>
                        <a:rPr lang="en-US" sz="1300" b="1" u="none" strike="noStrike" dirty="0">
                          <a:solidFill>
                            <a:schemeClr val="bg1"/>
                          </a:solidFill>
                          <a:effectLst/>
                        </a:rPr>
                        <a:t>Meta-Pattern</a:t>
                      </a:r>
                      <a:endParaRPr lang="en-US" sz="1300" b="1" i="0" u="none" strike="noStrike" dirty="0">
                        <a:solidFill>
                          <a:schemeClr val="bg1"/>
                        </a:solidFill>
                        <a:effectLst/>
                        <a:latin typeface="Calibri" panose="020F0502020204030204" pitchFamily="34" charset="0"/>
                      </a:endParaRPr>
                    </a:p>
                  </a:txBody>
                  <a:tcPr marL="5443" marR="5443" marT="5443" marB="0" anchor="ctr">
                    <a:solidFill>
                      <a:schemeClr val="accent6">
                        <a:lumMod val="50000"/>
                      </a:schemeClr>
                    </a:solidFill>
                  </a:tcPr>
                </a:tc>
                <a:extLst>
                  <a:ext uri="{0D108BD9-81ED-4DB2-BD59-A6C34878D82A}">
                    <a16:rowId xmlns:a16="http://schemas.microsoft.com/office/drawing/2014/main" val="1466168726"/>
                  </a:ext>
                </a:extLst>
              </a:tr>
              <a:tr h="185420">
                <a:tc>
                  <a:txBody>
                    <a:bodyPr/>
                    <a:lstStyle/>
                    <a:p>
                      <a:pPr algn="ctr" fontAlgn="ctr"/>
                      <a:r>
                        <a:rPr lang="en-US" sz="1300" b="1" u="none" strike="noStrike" dirty="0">
                          <a:solidFill>
                            <a:srgbClr val="C00000"/>
                          </a:solidFill>
                          <a:effectLst/>
                        </a:rPr>
                        <a:t>SPECIES</a:t>
                      </a:r>
                      <a:r>
                        <a:rPr lang="en-US" sz="1300" b="1" u="none" strike="noStrike" dirty="0">
                          <a:effectLst/>
                        </a:rPr>
                        <a:t> telomerase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172848424"/>
                  </a:ext>
                </a:extLst>
              </a:tr>
              <a:tr h="185420">
                <a:tc>
                  <a:txBody>
                    <a:bodyPr/>
                    <a:lstStyle/>
                    <a:p>
                      <a:pPr algn="ctr" fontAlgn="ctr"/>
                      <a:r>
                        <a:rPr lang="en-US" sz="1300" b="1" u="none" strike="noStrike" dirty="0">
                          <a:solidFill>
                            <a:srgbClr val="C00000"/>
                          </a:solidFill>
                          <a:effectLst/>
                        </a:rPr>
                        <a:t>CHEMICAL</a:t>
                      </a:r>
                      <a:r>
                        <a:rPr lang="en-US" sz="1300" b="1" u="none" strike="noStrike" dirty="0">
                          <a:effectLst/>
                        </a:rPr>
                        <a:t> kinase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2202564082"/>
                  </a:ext>
                </a:extLst>
              </a:tr>
              <a:tr h="185420">
                <a:tc>
                  <a:txBody>
                    <a:bodyPr/>
                    <a:lstStyle/>
                    <a:p>
                      <a:pPr algn="ctr" fontAlgn="ctr"/>
                      <a:r>
                        <a:rPr lang="en-US" sz="1300" b="1" u="none" strike="noStrike" dirty="0">
                          <a:solidFill>
                            <a:srgbClr val="C00000"/>
                          </a:solidFill>
                          <a:effectLst/>
                        </a:rPr>
                        <a:t>CHEMICAL </a:t>
                      </a:r>
                      <a:r>
                        <a:rPr lang="en-US" sz="1300" b="1" u="none" strike="noStrike" dirty="0">
                          <a:effectLst/>
                        </a:rPr>
                        <a:t>aminotransferase</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8928039"/>
                  </a:ext>
                </a:extLst>
              </a:tr>
              <a:tr h="185420">
                <a:tc>
                  <a:txBody>
                    <a:bodyPr/>
                    <a:lstStyle/>
                    <a:p>
                      <a:pPr algn="ctr" fontAlgn="ctr"/>
                      <a:r>
                        <a:rPr lang="en-US" sz="1300" b="1" u="none" strike="noStrike" dirty="0">
                          <a:solidFill>
                            <a:srgbClr val="C00000"/>
                          </a:solidFill>
                          <a:effectLst/>
                        </a:rPr>
                        <a:t>GENE</a:t>
                      </a:r>
                      <a:r>
                        <a:rPr lang="en-US" sz="1300" b="1" u="none" strike="noStrike" dirty="0">
                          <a:effectLst/>
                        </a:rPr>
                        <a:t> level</a:t>
                      </a:r>
                      <a:endParaRPr lang="en-US" sz="1300" b="1" i="0" u="none" strike="noStrike" dirty="0">
                        <a:solidFill>
                          <a:srgbClr val="0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1255043371"/>
                  </a:ext>
                </a:extLst>
              </a:tr>
              <a:tr h="185420">
                <a:tc>
                  <a:txBody>
                    <a:bodyPr/>
                    <a:lstStyle/>
                    <a:p>
                      <a:pPr algn="ctr" fontAlgn="ctr"/>
                      <a:r>
                        <a:rPr lang="en-US" sz="1300" b="1" u="none" strike="noStrike" dirty="0">
                          <a:effectLst/>
                        </a:rPr>
                        <a:t>male </a:t>
                      </a:r>
                      <a:r>
                        <a:rPr lang="en-US" sz="1300" b="1" u="none" strike="noStrike" dirty="0">
                          <a:solidFill>
                            <a:srgbClr val="C00000"/>
                          </a:solidFill>
                          <a:effectLst/>
                        </a:rPr>
                        <a:t>SPECIES</a:t>
                      </a:r>
                      <a:endParaRPr lang="en-US" sz="1300" b="1" i="0" u="none" strike="noStrike" dirty="0">
                        <a:solidFill>
                          <a:srgbClr val="C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275280855"/>
                  </a:ext>
                </a:extLst>
              </a:tr>
              <a:tr h="185420">
                <a:tc>
                  <a:txBody>
                    <a:bodyPr/>
                    <a:lstStyle/>
                    <a:p>
                      <a:pPr algn="ctr" fontAlgn="ctr"/>
                      <a:r>
                        <a:rPr lang="en-US" sz="1300" b="1" u="none" strike="noStrike" dirty="0">
                          <a:effectLst/>
                        </a:rPr>
                        <a:t>several </a:t>
                      </a:r>
                      <a:r>
                        <a:rPr lang="en-US" sz="1300" b="1" u="none" strike="noStrike" dirty="0">
                          <a:solidFill>
                            <a:srgbClr val="C00000"/>
                          </a:solidFill>
                          <a:effectLst/>
                        </a:rPr>
                        <a:t>DISEASE</a:t>
                      </a:r>
                      <a:endParaRPr lang="en-US" sz="1300" b="1" i="0" u="none" strike="noStrike" dirty="0">
                        <a:solidFill>
                          <a:srgbClr val="C00000"/>
                        </a:solidFill>
                        <a:effectLst/>
                        <a:latin typeface="Calibri" panose="020F0502020204030204" pitchFamily="34" charset="0"/>
                      </a:endParaRPr>
                    </a:p>
                  </a:txBody>
                  <a:tcPr marL="5443" marR="5443" marT="5443" marB="0" anchor="ctr">
                    <a:solidFill>
                      <a:schemeClr val="accent6">
                        <a:lumMod val="20000"/>
                        <a:lumOff val="80000"/>
                      </a:schemeClr>
                    </a:solidFill>
                  </a:tcPr>
                </a:tc>
                <a:extLst>
                  <a:ext uri="{0D108BD9-81ED-4DB2-BD59-A6C34878D82A}">
                    <a16:rowId xmlns:a16="http://schemas.microsoft.com/office/drawing/2014/main" val="4140951981"/>
                  </a:ext>
                </a:extLst>
              </a:tr>
              <a:tr h="185420">
                <a:tc>
                  <a:txBody>
                    <a:bodyPr/>
                    <a:lstStyle/>
                    <a:p>
                      <a:pPr algn="ctr" fontAlgn="ctr"/>
                      <a:r>
                        <a:rPr lang="en-US" sz="1300" u="none" strike="noStrike" dirty="0">
                          <a:effectLst/>
                        </a:rPr>
                        <a:t>…</a:t>
                      </a:r>
                      <a:endParaRPr lang="en-US" sz="1300" b="0" i="0" u="none" strike="noStrike" dirty="0">
                        <a:solidFill>
                          <a:srgbClr val="000000"/>
                        </a:solidFill>
                        <a:effectLst/>
                        <a:latin typeface="Calibri" panose="020F0502020204030204" pitchFamily="34" charset="0"/>
                      </a:endParaRPr>
                    </a:p>
                  </a:txBody>
                  <a:tcPr marL="5443" marR="5443" marT="5443" marB="0" anchor="ctr">
                    <a:solidFill>
                      <a:schemeClr val="accent6">
                        <a:lumMod val="40000"/>
                        <a:lumOff val="60000"/>
                      </a:schemeClr>
                    </a:solidFill>
                  </a:tcPr>
                </a:tc>
                <a:extLst>
                  <a:ext uri="{0D108BD9-81ED-4DB2-BD59-A6C34878D82A}">
                    <a16:rowId xmlns:a16="http://schemas.microsoft.com/office/drawing/2014/main" val="1272936988"/>
                  </a:ext>
                </a:extLst>
              </a:tr>
            </a:tbl>
          </a:graphicData>
        </a:graphic>
      </p:graphicFrame>
      <p:sp>
        <p:nvSpPr>
          <p:cNvPr id="12" name="TextBox 11">
            <a:extLst>
              <a:ext uri="{FF2B5EF4-FFF2-40B4-BE49-F238E27FC236}">
                <a16:creationId xmlns:a16="http://schemas.microsoft.com/office/drawing/2014/main" id="{A87FC809-0048-4344-B34B-6DE5648A5C22}"/>
              </a:ext>
            </a:extLst>
          </p:cNvPr>
          <p:cNvSpPr txBox="1"/>
          <p:nvPr/>
        </p:nvSpPr>
        <p:spPr>
          <a:xfrm>
            <a:off x="9528177" y="1339848"/>
            <a:ext cx="2123466" cy="323165"/>
          </a:xfrm>
          <a:prstGeom prst="rect">
            <a:avLst/>
          </a:prstGeom>
          <a:noFill/>
        </p:spPr>
        <p:txBody>
          <a:bodyPr wrap="none" rtlCol="0">
            <a:spAutoFit/>
          </a:bodyPr>
          <a:lstStyle/>
          <a:p>
            <a:r>
              <a:rPr lang="en-US" sz="1500" b="1" i="1" dirty="0"/>
              <a:t>Meta-Pattern Extraction</a:t>
            </a:r>
          </a:p>
        </p:txBody>
      </p:sp>
      <p:sp>
        <p:nvSpPr>
          <p:cNvPr id="13" name="Arrow: Down 14">
            <a:extLst>
              <a:ext uri="{FF2B5EF4-FFF2-40B4-BE49-F238E27FC236}">
                <a16:creationId xmlns:a16="http://schemas.microsoft.com/office/drawing/2014/main" id="{2E34A771-79EE-ED45-95BB-D00E00E3B09C}"/>
              </a:ext>
            </a:extLst>
          </p:cNvPr>
          <p:cNvSpPr/>
          <p:nvPr/>
        </p:nvSpPr>
        <p:spPr>
          <a:xfrm rot="1159947">
            <a:off x="10213730" y="3351217"/>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308C5A9-6D9C-C14E-8B6F-97A2CC7AFEC9}"/>
              </a:ext>
            </a:extLst>
          </p:cNvPr>
          <p:cNvSpPr txBox="1"/>
          <p:nvPr/>
        </p:nvSpPr>
        <p:spPr>
          <a:xfrm>
            <a:off x="1658315" y="1269564"/>
            <a:ext cx="1194558" cy="323165"/>
          </a:xfrm>
          <a:prstGeom prst="rect">
            <a:avLst/>
          </a:prstGeom>
          <a:noFill/>
        </p:spPr>
        <p:txBody>
          <a:bodyPr wrap="none" rtlCol="0">
            <a:spAutoFit/>
          </a:bodyPr>
          <a:lstStyle/>
          <a:p>
            <a:r>
              <a:rPr lang="en-US" sz="1500" b="1" i="1" dirty="0"/>
              <a:t>Input Corpus</a:t>
            </a:r>
          </a:p>
        </p:txBody>
      </p:sp>
      <p:sp>
        <p:nvSpPr>
          <p:cNvPr id="15" name="TextBox 14">
            <a:extLst>
              <a:ext uri="{FF2B5EF4-FFF2-40B4-BE49-F238E27FC236}">
                <a16:creationId xmlns:a16="http://schemas.microsoft.com/office/drawing/2014/main" id="{FCFF1D8B-EADF-0F4C-8855-BEEA23A696D4}"/>
              </a:ext>
            </a:extLst>
          </p:cNvPr>
          <p:cNvSpPr txBox="1"/>
          <p:nvPr/>
        </p:nvSpPr>
        <p:spPr>
          <a:xfrm>
            <a:off x="4913136" y="460365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16" name="TextBox 15">
            <a:extLst>
              <a:ext uri="{FF2B5EF4-FFF2-40B4-BE49-F238E27FC236}">
                <a16:creationId xmlns:a16="http://schemas.microsoft.com/office/drawing/2014/main" id="{C1F280A0-8981-424D-BB79-4D095F7F0DF1}"/>
              </a:ext>
            </a:extLst>
          </p:cNvPr>
          <p:cNvSpPr txBox="1"/>
          <p:nvPr/>
        </p:nvSpPr>
        <p:spPr>
          <a:xfrm>
            <a:off x="4913136" y="619047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p:txBody>
      </p:sp>
      <p:sp>
        <p:nvSpPr>
          <p:cNvPr id="17" name="TextBox 16">
            <a:extLst>
              <a:ext uri="{FF2B5EF4-FFF2-40B4-BE49-F238E27FC236}">
                <a16:creationId xmlns:a16="http://schemas.microsoft.com/office/drawing/2014/main" id="{ACC767CA-76DA-684A-8E27-0359FB6D1E67}"/>
              </a:ext>
            </a:extLst>
          </p:cNvPr>
          <p:cNvSpPr txBox="1"/>
          <p:nvPr/>
        </p:nvSpPr>
        <p:spPr>
          <a:xfrm>
            <a:off x="4913136" y="5448207"/>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p:txBody>
      </p:sp>
      <p:sp>
        <p:nvSpPr>
          <p:cNvPr id="18" name="TextBox 17">
            <a:extLst>
              <a:ext uri="{FF2B5EF4-FFF2-40B4-BE49-F238E27FC236}">
                <a16:creationId xmlns:a16="http://schemas.microsoft.com/office/drawing/2014/main" id="{01C83A46-EB48-364A-BAA4-409D605E165B}"/>
              </a:ext>
            </a:extLst>
          </p:cNvPr>
          <p:cNvSpPr txBox="1"/>
          <p:nvPr/>
        </p:nvSpPr>
        <p:spPr>
          <a:xfrm>
            <a:off x="5366267" y="3877077"/>
            <a:ext cx="944746" cy="323165"/>
          </a:xfrm>
          <a:prstGeom prst="rect">
            <a:avLst/>
          </a:prstGeom>
          <a:noFill/>
        </p:spPr>
        <p:txBody>
          <a:bodyPr wrap="none" rtlCol="0">
            <a:spAutoFit/>
          </a:bodyPr>
          <a:lstStyle/>
          <a:p>
            <a:r>
              <a:rPr lang="en-US" sz="1500" dirty="0"/>
              <a:t>Seed Sets</a:t>
            </a:r>
          </a:p>
        </p:txBody>
      </p:sp>
      <p:sp>
        <p:nvSpPr>
          <p:cNvPr id="19" name="TextBox 18">
            <a:extLst>
              <a:ext uri="{FF2B5EF4-FFF2-40B4-BE49-F238E27FC236}">
                <a16:creationId xmlns:a16="http://schemas.microsoft.com/office/drawing/2014/main" id="{DBEAEE18-DCC3-A946-BEC2-662E8D1DD96A}"/>
              </a:ext>
            </a:extLst>
          </p:cNvPr>
          <p:cNvSpPr txBox="1"/>
          <p:nvPr/>
        </p:nvSpPr>
        <p:spPr>
          <a:xfrm>
            <a:off x="7004805" y="4396644"/>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20" name="TextBox 19">
            <a:extLst>
              <a:ext uri="{FF2B5EF4-FFF2-40B4-BE49-F238E27FC236}">
                <a16:creationId xmlns:a16="http://schemas.microsoft.com/office/drawing/2014/main" id="{64FFACF6-66A6-8E42-8C80-2B5548834A5C}"/>
              </a:ext>
            </a:extLst>
          </p:cNvPr>
          <p:cNvSpPr txBox="1"/>
          <p:nvPr/>
        </p:nvSpPr>
        <p:spPr>
          <a:xfrm>
            <a:off x="7478620" y="3878329"/>
            <a:ext cx="829907" cy="323165"/>
          </a:xfrm>
          <a:prstGeom prst="rect">
            <a:avLst/>
          </a:prstGeom>
          <a:noFill/>
        </p:spPr>
        <p:txBody>
          <a:bodyPr wrap="none" rtlCol="0">
            <a:spAutoFit/>
          </a:bodyPr>
          <a:lstStyle/>
          <a:p>
            <a:r>
              <a:rPr lang="en-US" sz="1500" dirty="0"/>
              <a:t>Round 1</a:t>
            </a:r>
          </a:p>
        </p:txBody>
      </p:sp>
      <p:sp>
        <p:nvSpPr>
          <p:cNvPr id="21" name="TextBox 20">
            <a:extLst>
              <a:ext uri="{FF2B5EF4-FFF2-40B4-BE49-F238E27FC236}">
                <a16:creationId xmlns:a16="http://schemas.microsoft.com/office/drawing/2014/main" id="{A1430006-7959-674D-9BD9-73CA96E10144}"/>
              </a:ext>
            </a:extLst>
          </p:cNvPr>
          <p:cNvSpPr txBox="1"/>
          <p:nvPr/>
        </p:nvSpPr>
        <p:spPr>
          <a:xfrm>
            <a:off x="7004806" y="5348181"/>
            <a:ext cx="1768098"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a:p>
            <a:pPr algn="ctr"/>
            <a:r>
              <a:rPr lang="en-US" sz="1300" b="1" dirty="0">
                <a:solidFill>
                  <a:srgbClr val="C00000"/>
                </a:solidFill>
                <a:highlight>
                  <a:srgbClr val="FFFF00"/>
                </a:highlight>
              </a:rPr>
              <a:t>GENE</a:t>
            </a:r>
            <a:r>
              <a:rPr lang="en-US" sz="1300" b="1" dirty="0">
                <a:highlight>
                  <a:srgbClr val="FFFF00"/>
                </a:highlight>
              </a:rPr>
              <a:t> antagonist</a:t>
            </a:r>
          </a:p>
        </p:txBody>
      </p:sp>
      <p:sp>
        <p:nvSpPr>
          <p:cNvPr id="22" name="TextBox 21">
            <a:extLst>
              <a:ext uri="{FF2B5EF4-FFF2-40B4-BE49-F238E27FC236}">
                <a16:creationId xmlns:a16="http://schemas.microsoft.com/office/drawing/2014/main" id="{FB7B7053-286E-BD46-B4EA-3CA026CB8107}"/>
              </a:ext>
            </a:extLst>
          </p:cNvPr>
          <p:cNvSpPr txBox="1"/>
          <p:nvPr/>
        </p:nvSpPr>
        <p:spPr>
          <a:xfrm>
            <a:off x="7004805" y="6090450"/>
            <a:ext cx="1777539"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a:p>
            <a:pPr algn="ctr"/>
            <a:r>
              <a:rPr lang="en-US" sz="1300" b="1" dirty="0">
                <a:solidFill>
                  <a:srgbClr val="C00000"/>
                </a:solidFill>
                <a:highlight>
                  <a:srgbClr val="FFFF00"/>
                </a:highlight>
              </a:rPr>
              <a:t>GENE </a:t>
            </a:r>
            <a:r>
              <a:rPr lang="en-US" sz="1300" b="1" dirty="0">
                <a:highlight>
                  <a:srgbClr val="FFFF00"/>
                </a:highlight>
              </a:rPr>
              <a:t>expression</a:t>
            </a:r>
          </a:p>
        </p:txBody>
      </p:sp>
      <p:sp>
        <p:nvSpPr>
          <p:cNvPr id="23" name="TextBox 22">
            <a:extLst>
              <a:ext uri="{FF2B5EF4-FFF2-40B4-BE49-F238E27FC236}">
                <a16:creationId xmlns:a16="http://schemas.microsoft.com/office/drawing/2014/main" id="{02F8A198-7ECB-5A41-9AC7-5A6AC00102BC}"/>
              </a:ext>
            </a:extLst>
          </p:cNvPr>
          <p:cNvSpPr txBox="1"/>
          <p:nvPr/>
        </p:nvSpPr>
        <p:spPr>
          <a:xfrm>
            <a:off x="9087032" y="4196589"/>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24" name="TextBox 23">
            <a:extLst>
              <a:ext uri="{FF2B5EF4-FFF2-40B4-BE49-F238E27FC236}">
                <a16:creationId xmlns:a16="http://schemas.microsoft.com/office/drawing/2014/main" id="{5E8505D2-7F18-FD4A-A429-62A8DE466264}"/>
              </a:ext>
            </a:extLst>
          </p:cNvPr>
          <p:cNvSpPr txBox="1"/>
          <p:nvPr/>
        </p:nvSpPr>
        <p:spPr>
          <a:xfrm>
            <a:off x="9760003" y="3877076"/>
            <a:ext cx="829907" cy="323165"/>
          </a:xfrm>
          <a:prstGeom prst="rect">
            <a:avLst/>
          </a:prstGeom>
          <a:noFill/>
        </p:spPr>
        <p:txBody>
          <a:bodyPr wrap="none" rtlCol="0">
            <a:spAutoFit/>
          </a:bodyPr>
          <a:lstStyle/>
          <a:p>
            <a:r>
              <a:rPr lang="en-US" sz="1500" dirty="0"/>
              <a:t>Round 2</a:t>
            </a:r>
          </a:p>
        </p:txBody>
      </p:sp>
      <p:sp>
        <p:nvSpPr>
          <p:cNvPr id="25" name="TextBox 24">
            <a:extLst>
              <a:ext uri="{FF2B5EF4-FFF2-40B4-BE49-F238E27FC236}">
                <a16:creationId xmlns:a16="http://schemas.microsoft.com/office/drawing/2014/main" id="{22F9F3C6-3DCF-5040-BBD9-6CAE86A33219}"/>
              </a:ext>
            </a:extLst>
          </p:cNvPr>
          <p:cNvSpPr txBox="1"/>
          <p:nvPr/>
        </p:nvSpPr>
        <p:spPr>
          <a:xfrm>
            <a:off x="9087030" y="5545586"/>
            <a:ext cx="2175849"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6" name="TextBox 25">
            <a:extLst>
              <a:ext uri="{FF2B5EF4-FFF2-40B4-BE49-F238E27FC236}">
                <a16:creationId xmlns:a16="http://schemas.microsoft.com/office/drawing/2014/main" id="{CCE07B2F-E479-8D43-9D36-5015986DA178}"/>
              </a:ext>
            </a:extLst>
          </p:cNvPr>
          <p:cNvSpPr txBox="1"/>
          <p:nvPr/>
        </p:nvSpPr>
        <p:spPr>
          <a:xfrm>
            <a:off x="9096474" y="6287856"/>
            <a:ext cx="2166405"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7" name="TextBox 26">
            <a:extLst>
              <a:ext uri="{FF2B5EF4-FFF2-40B4-BE49-F238E27FC236}">
                <a16:creationId xmlns:a16="http://schemas.microsoft.com/office/drawing/2014/main" id="{C6D2ED10-8532-7B45-A077-D680FE7EDE5E}"/>
              </a:ext>
            </a:extLst>
          </p:cNvPr>
          <p:cNvSpPr txBox="1"/>
          <p:nvPr/>
        </p:nvSpPr>
        <p:spPr>
          <a:xfrm>
            <a:off x="11587992" y="3843067"/>
            <a:ext cx="328936" cy="323165"/>
          </a:xfrm>
          <a:prstGeom prst="rect">
            <a:avLst/>
          </a:prstGeom>
          <a:noFill/>
        </p:spPr>
        <p:txBody>
          <a:bodyPr wrap="square" rtlCol="0">
            <a:spAutoFit/>
          </a:bodyPr>
          <a:lstStyle/>
          <a:p>
            <a:r>
              <a:rPr lang="en-US" sz="1500" b="1" dirty="0"/>
              <a:t>…</a:t>
            </a:r>
          </a:p>
        </p:txBody>
      </p:sp>
      <p:sp>
        <p:nvSpPr>
          <p:cNvPr id="28" name="TextBox 27">
            <a:extLst>
              <a:ext uri="{FF2B5EF4-FFF2-40B4-BE49-F238E27FC236}">
                <a16:creationId xmlns:a16="http://schemas.microsoft.com/office/drawing/2014/main" id="{8FCFDC23-FD19-ED4D-B782-4B3BFF6AEFE5}"/>
              </a:ext>
            </a:extLst>
          </p:cNvPr>
          <p:cNvSpPr txBox="1"/>
          <p:nvPr/>
        </p:nvSpPr>
        <p:spPr>
          <a:xfrm>
            <a:off x="11577012" y="4697405"/>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9" name="TextBox 28">
            <a:extLst>
              <a:ext uri="{FF2B5EF4-FFF2-40B4-BE49-F238E27FC236}">
                <a16:creationId xmlns:a16="http://schemas.microsoft.com/office/drawing/2014/main" id="{B0264EC4-1891-4B45-9993-1DCA1793E505}"/>
              </a:ext>
            </a:extLst>
          </p:cNvPr>
          <p:cNvSpPr txBox="1"/>
          <p:nvPr/>
        </p:nvSpPr>
        <p:spPr>
          <a:xfrm>
            <a:off x="11577004" y="6287835"/>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30" name="TextBox 29">
            <a:extLst>
              <a:ext uri="{FF2B5EF4-FFF2-40B4-BE49-F238E27FC236}">
                <a16:creationId xmlns:a16="http://schemas.microsoft.com/office/drawing/2014/main" id="{D11F4FBD-01C5-4141-A65B-7F580089B4B0}"/>
              </a:ext>
            </a:extLst>
          </p:cNvPr>
          <p:cNvSpPr txBox="1"/>
          <p:nvPr/>
        </p:nvSpPr>
        <p:spPr>
          <a:xfrm>
            <a:off x="11577005" y="554015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31" name="Straight Arrow Connector 30">
            <a:extLst>
              <a:ext uri="{FF2B5EF4-FFF2-40B4-BE49-F238E27FC236}">
                <a16:creationId xmlns:a16="http://schemas.microsoft.com/office/drawing/2014/main" id="{BAE67EA3-F30C-1144-944B-DCAC396CDFC6}"/>
              </a:ext>
            </a:extLst>
          </p:cNvPr>
          <p:cNvCxnSpPr>
            <a:cxnSpLocks/>
            <a:stCxn id="15" idx="3"/>
            <a:endCxn id="19" idx="1"/>
          </p:cNvCxnSpPr>
          <p:nvPr/>
        </p:nvCxnSpPr>
        <p:spPr>
          <a:xfrm flipV="1">
            <a:off x="6690675" y="4842920"/>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ABCBEC-AC30-3A4E-BE3E-C30B059AE5FA}"/>
              </a:ext>
            </a:extLst>
          </p:cNvPr>
          <p:cNvCxnSpPr>
            <a:cxnSpLocks/>
            <a:stCxn id="17" idx="3"/>
            <a:endCxn id="21" idx="1"/>
          </p:cNvCxnSpPr>
          <p:nvPr/>
        </p:nvCxnSpPr>
        <p:spPr>
          <a:xfrm>
            <a:off x="6690675" y="5694429"/>
            <a:ext cx="3141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85B2895-7E30-D844-BF97-29E427A26820}"/>
              </a:ext>
            </a:extLst>
          </p:cNvPr>
          <p:cNvCxnSpPr>
            <a:cxnSpLocks/>
            <a:stCxn id="16" idx="3"/>
            <a:endCxn id="22" idx="1"/>
          </p:cNvCxnSpPr>
          <p:nvPr/>
        </p:nvCxnSpPr>
        <p:spPr>
          <a:xfrm>
            <a:off x="6690675" y="643669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638069D-F904-0446-9B9E-B31A2501206B}"/>
              </a:ext>
            </a:extLst>
          </p:cNvPr>
          <p:cNvCxnSpPr>
            <a:cxnSpLocks/>
            <a:stCxn id="19" idx="3"/>
            <a:endCxn id="23" idx="1"/>
          </p:cNvCxnSpPr>
          <p:nvPr/>
        </p:nvCxnSpPr>
        <p:spPr>
          <a:xfrm>
            <a:off x="8772902" y="4842920"/>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A5C67E-1872-D74E-B1E6-C6161683AAD1}"/>
              </a:ext>
            </a:extLst>
          </p:cNvPr>
          <p:cNvCxnSpPr>
            <a:cxnSpLocks/>
            <a:stCxn id="21" idx="3"/>
            <a:endCxn id="25" idx="1"/>
          </p:cNvCxnSpPr>
          <p:nvPr/>
        </p:nvCxnSpPr>
        <p:spPr>
          <a:xfrm flipV="1">
            <a:off x="8772904" y="5691117"/>
            <a:ext cx="314126" cy="3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D2F8915-C631-5A40-B412-088D0630D082}"/>
              </a:ext>
            </a:extLst>
          </p:cNvPr>
          <p:cNvCxnSpPr>
            <a:cxnSpLocks/>
            <a:stCxn id="22" idx="3"/>
            <a:endCxn id="26" idx="1"/>
          </p:cNvCxnSpPr>
          <p:nvPr/>
        </p:nvCxnSpPr>
        <p:spPr>
          <a:xfrm flipV="1">
            <a:off x="8782344" y="6433387"/>
            <a:ext cx="314130" cy="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8F55885-4FCF-404E-A4EB-8E626E3788CE}"/>
              </a:ext>
            </a:extLst>
          </p:cNvPr>
          <p:cNvCxnSpPr>
            <a:cxnSpLocks/>
            <a:stCxn id="23" idx="3"/>
            <a:endCxn id="28" idx="1"/>
          </p:cNvCxnSpPr>
          <p:nvPr/>
        </p:nvCxnSpPr>
        <p:spPr>
          <a:xfrm>
            <a:off x="11262882" y="4842920"/>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82D83574-8E25-B546-AF6C-A795E90DC381}"/>
              </a:ext>
            </a:extLst>
          </p:cNvPr>
          <p:cNvCxnSpPr>
            <a:cxnSpLocks/>
            <a:stCxn id="25" idx="3"/>
            <a:endCxn id="30" idx="1"/>
          </p:cNvCxnSpPr>
          <p:nvPr/>
        </p:nvCxnSpPr>
        <p:spPr>
          <a:xfrm flipV="1">
            <a:off x="11262879" y="5686348"/>
            <a:ext cx="314126" cy="4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38A6D56-E9B2-8640-85EF-2A6594DF2931}"/>
              </a:ext>
            </a:extLst>
          </p:cNvPr>
          <p:cNvCxnSpPr>
            <a:cxnSpLocks/>
            <a:stCxn id="26" idx="3"/>
            <a:endCxn id="29" idx="1"/>
          </p:cNvCxnSpPr>
          <p:nvPr/>
        </p:nvCxnSpPr>
        <p:spPr>
          <a:xfrm>
            <a:off x="11262879" y="6433387"/>
            <a:ext cx="314125" cy="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Rounded Corners 69">
            <a:extLst>
              <a:ext uri="{FF2B5EF4-FFF2-40B4-BE49-F238E27FC236}">
                <a16:creationId xmlns:a16="http://schemas.microsoft.com/office/drawing/2014/main" id="{9FFE0C5E-B0A6-B64C-9F47-4D0F9BAB024C}"/>
              </a:ext>
            </a:extLst>
          </p:cNvPr>
          <p:cNvSpPr/>
          <p:nvPr/>
        </p:nvSpPr>
        <p:spPr>
          <a:xfrm>
            <a:off x="4756716" y="3877077"/>
            <a:ext cx="7373500" cy="2980924"/>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3EFE45A4-71E5-DC46-BC53-E9443B659049}"/>
              </a:ext>
            </a:extLst>
          </p:cNvPr>
          <p:cNvCxnSpPr>
            <a:cxnSpLocks/>
          </p:cNvCxnSpPr>
          <p:nvPr/>
        </p:nvCxnSpPr>
        <p:spPr>
          <a:xfrm>
            <a:off x="6663972" y="3046303"/>
            <a:ext cx="183768" cy="1683403"/>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F00B525-9BAB-354C-8151-BBFA6FAD4F0A}"/>
              </a:ext>
            </a:extLst>
          </p:cNvPr>
          <p:cNvSpPr txBox="1"/>
          <p:nvPr/>
        </p:nvSpPr>
        <p:spPr>
          <a:xfrm>
            <a:off x="6764808" y="3427563"/>
            <a:ext cx="1803635" cy="323165"/>
          </a:xfrm>
          <a:prstGeom prst="rect">
            <a:avLst/>
          </a:prstGeom>
          <a:noFill/>
        </p:spPr>
        <p:txBody>
          <a:bodyPr wrap="none" rtlCol="0">
            <a:spAutoFit/>
          </a:bodyPr>
          <a:lstStyle/>
          <a:p>
            <a:r>
              <a:rPr lang="en-US" sz="1500" b="1" dirty="0">
                <a:solidFill>
                  <a:schemeClr val="accent1"/>
                </a:solidFill>
              </a:rPr>
              <a:t>Context Information</a:t>
            </a:r>
          </a:p>
        </p:txBody>
      </p:sp>
      <p:cxnSp>
        <p:nvCxnSpPr>
          <p:cNvPr id="43" name="Straight Arrow Connector 42">
            <a:extLst>
              <a:ext uri="{FF2B5EF4-FFF2-40B4-BE49-F238E27FC236}">
                <a16:creationId xmlns:a16="http://schemas.microsoft.com/office/drawing/2014/main" id="{713C1589-208A-3D4C-AE9B-FBFD730165A6}"/>
              </a:ext>
            </a:extLst>
          </p:cNvPr>
          <p:cNvCxnSpPr>
            <a:cxnSpLocks/>
          </p:cNvCxnSpPr>
          <p:nvPr/>
        </p:nvCxnSpPr>
        <p:spPr>
          <a:xfrm>
            <a:off x="4973878" y="3745705"/>
            <a:ext cx="103607" cy="80709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C0831CC-A41E-3249-A053-23DB0C585353}"/>
              </a:ext>
            </a:extLst>
          </p:cNvPr>
          <p:cNvSpPr txBox="1"/>
          <p:nvPr/>
        </p:nvSpPr>
        <p:spPr>
          <a:xfrm>
            <a:off x="4350599" y="3427563"/>
            <a:ext cx="1610954" cy="323165"/>
          </a:xfrm>
          <a:prstGeom prst="rect">
            <a:avLst/>
          </a:prstGeom>
          <a:noFill/>
        </p:spPr>
        <p:txBody>
          <a:bodyPr wrap="none" rtlCol="0">
            <a:spAutoFit/>
          </a:bodyPr>
          <a:lstStyle/>
          <a:p>
            <a:r>
              <a:rPr lang="en-US" sz="1500" b="1" dirty="0">
                <a:solidFill>
                  <a:schemeClr val="accent1"/>
                </a:solidFill>
              </a:rPr>
              <a:t>Weak Supervision</a:t>
            </a:r>
          </a:p>
        </p:txBody>
      </p:sp>
      <p:sp>
        <p:nvSpPr>
          <p:cNvPr id="45" name="TextBox 44">
            <a:extLst>
              <a:ext uri="{FF2B5EF4-FFF2-40B4-BE49-F238E27FC236}">
                <a16:creationId xmlns:a16="http://schemas.microsoft.com/office/drawing/2014/main" id="{46FA1D07-E101-424C-9BEC-AF98CF16ADDD}"/>
              </a:ext>
            </a:extLst>
          </p:cNvPr>
          <p:cNvSpPr txBox="1"/>
          <p:nvPr/>
        </p:nvSpPr>
        <p:spPr>
          <a:xfrm>
            <a:off x="10547339" y="3502289"/>
            <a:ext cx="1633332" cy="323165"/>
          </a:xfrm>
          <a:prstGeom prst="rect">
            <a:avLst/>
          </a:prstGeom>
          <a:noFill/>
        </p:spPr>
        <p:txBody>
          <a:bodyPr wrap="none" rtlCol="0">
            <a:spAutoFit/>
          </a:bodyPr>
          <a:lstStyle/>
          <a:p>
            <a:r>
              <a:rPr lang="en-US" sz="1500" b="1" i="1" dirty="0"/>
              <a:t>Pattern Expansion</a:t>
            </a:r>
          </a:p>
        </p:txBody>
      </p:sp>
      <p:sp>
        <p:nvSpPr>
          <p:cNvPr id="46" name="Arrow: Down 83">
            <a:extLst>
              <a:ext uri="{FF2B5EF4-FFF2-40B4-BE49-F238E27FC236}">
                <a16:creationId xmlns:a16="http://schemas.microsoft.com/office/drawing/2014/main" id="{48808835-7AAF-F946-AE70-A1920B36B80D}"/>
              </a:ext>
            </a:extLst>
          </p:cNvPr>
          <p:cNvSpPr/>
          <p:nvPr/>
        </p:nvSpPr>
        <p:spPr>
          <a:xfrm rot="5400000">
            <a:off x="4365637" y="5136970"/>
            <a:ext cx="295836" cy="284645"/>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7" name="Table 46">
            <a:extLst>
              <a:ext uri="{FF2B5EF4-FFF2-40B4-BE49-F238E27FC236}">
                <a16:creationId xmlns:a16="http://schemas.microsoft.com/office/drawing/2014/main" id="{A4115B0F-C48D-B44D-9574-9B19D4B5DF55}"/>
              </a:ext>
            </a:extLst>
          </p:cNvPr>
          <p:cNvGraphicFramePr>
            <a:graphicFrameLocks noGrp="1"/>
          </p:cNvGraphicFramePr>
          <p:nvPr>
            <p:extLst>
              <p:ext uri="{D42A27DB-BD31-4B8C-83A1-F6EECF244321}">
                <p14:modId xmlns:p14="http://schemas.microsoft.com/office/powerpoint/2010/main" val="1370806954"/>
              </p:ext>
            </p:extLst>
          </p:nvPr>
        </p:nvGraphicFramePr>
        <p:xfrm>
          <a:off x="254206" y="4449085"/>
          <a:ext cx="4016188" cy="2102992"/>
        </p:xfrm>
        <a:graphic>
          <a:graphicData uri="http://schemas.openxmlformats.org/drawingml/2006/table">
            <a:tbl>
              <a:tblPr>
                <a:tableStyleId>{5C22544A-7EE6-4342-B048-85BDC9FD1C3A}</a:tableStyleId>
              </a:tblPr>
              <a:tblGrid>
                <a:gridCol w="331340">
                  <a:extLst>
                    <a:ext uri="{9D8B030D-6E8A-4147-A177-3AD203B41FA5}">
                      <a16:colId xmlns:a16="http://schemas.microsoft.com/office/drawing/2014/main" val="490094528"/>
                    </a:ext>
                  </a:extLst>
                </a:gridCol>
                <a:gridCol w="3684848">
                  <a:extLst>
                    <a:ext uri="{9D8B030D-6E8A-4147-A177-3AD203B41FA5}">
                      <a16:colId xmlns:a16="http://schemas.microsoft.com/office/drawing/2014/main" val="3974149760"/>
                    </a:ext>
                  </a:extLst>
                </a:gridCol>
              </a:tblGrid>
              <a:tr h="193297">
                <a:tc>
                  <a:txBody>
                    <a:bodyPr/>
                    <a:lstStyle/>
                    <a:p>
                      <a:pPr algn="ctr" fontAlgn="ctr"/>
                      <a:r>
                        <a:rPr lang="en-US" sz="1300" b="1" i="0" u="none" strike="noStrike" dirty="0">
                          <a:solidFill>
                            <a:schemeClr val="bg1"/>
                          </a:solidFill>
                          <a:effectLst/>
                          <a:latin typeface="+mn-lt"/>
                        </a:rPr>
                        <a:t>ID</a:t>
                      </a:r>
                    </a:p>
                  </a:txBody>
                  <a:tcPr marL="5443" marR="5443" marT="5443" marB="0" anchor="ctr">
                    <a:solidFill>
                      <a:schemeClr val="accent1">
                        <a:lumMod val="50000"/>
                      </a:schemeClr>
                    </a:solidFill>
                  </a:tcPr>
                </a:tc>
                <a:tc>
                  <a:txBody>
                    <a:bodyPr/>
                    <a:lstStyle/>
                    <a:p>
                      <a:pPr algn="ctr" fontAlgn="ctr"/>
                      <a:r>
                        <a:rPr lang="en-US" sz="1300" b="1" u="none" strike="noStrike" dirty="0">
                          <a:solidFill>
                            <a:schemeClr val="bg1"/>
                          </a:solidFill>
                          <a:effectLst/>
                          <a:latin typeface="+mn-lt"/>
                        </a:rPr>
                        <a:t>Sentence</a:t>
                      </a:r>
                      <a:endParaRPr lang="en-US" sz="1300" b="1" i="0" u="none" strike="noStrike" dirty="0">
                        <a:solidFill>
                          <a:schemeClr val="bg1"/>
                        </a:solidFill>
                        <a:effectLst/>
                        <a:latin typeface="+mn-lt"/>
                      </a:endParaRPr>
                    </a:p>
                  </a:txBody>
                  <a:tcPr marL="5443" marR="5443" marT="5443" marB="0" anchor="ctr">
                    <a:solidFill>
                      <a:schemeClr val="accent1">
                        <a:lumMod val="50000"/>
                      </a:schemeClr>
                    </a:solidFill>
                  </a:tcPr>
                </a:tc>
                <a:extLst>
                  <a:ext uri="{0D108BD9-81ED-4DB2-BD59-A6C34878D82A}">
                    <a16:rowId xmlns:a16="http://schemas.microsoft.com/office/drawing/2014/main" val="2048166673"/>
                  </a:ext>
                </a:extLst>
              </a:tr>
              <a:tr h="185420">
                <a:tc>
                  <a:txBody>
                    <a:bodyPr/>
                    <a:lstStyle/>
                    <a:p>
                      <a:pPr algn="ctr" fontAlgn="ctr"/>
                      <a:r>
                        <a:rPr lang="en-US" sz="1300" u="none" strike="noStrike" dirty="0">
                          <a:effectLst/>
                          <a:latin typeface="+mn-lt"/>
                        </a:rPr>
                        <a:t>1</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400" u="none" strike="noStrike" dirty="0">
                          <a:effectLst/>
                          <a:latin typeface="+mn-lt"/>
                        </a:rPr>
                        <a:t>TERT encodes the reverse transcriptase subunit of </a:t>
                      </a:r>
                      <a:r>
                        <a:rPr lang="en-US" sz="1400" b="1" u="none" strike="noStrike" dirty="0" err="1">
                          <a:solidFill>
                            <a:schemeClr val="accent2">
                              <a:lumMod val="50000"/>
                            </a:schemeClr>
                          </a:solidFill>
                          <a:effectLst/>
                          <a:latin typeface="+mn-lt"/>
                        </a:rPr>
                        <a:t>GENE_human_telomerase</a:t>
                      </a:r>
                      <a:r>
                        <a:rPr lang="en-US" sz="1400" u="none" strike="noStrike" dirty="0">
                          <a:effectLst/>
                          <a:latin typeface="+mn-lt"/>
                        </a:rPr>
                        <a:t>.</a:t>
                      </a:r>
                      <a:endParaRPr lang="en-US" sz="14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462004023"/>
                  </a:ext>
                </a:extLst>
              </a:tr>
              <a:tr h="185420">
                <a:tc>
                  <a:txBody>
                    <a:bodyPr/>
                    <a:lstStyle/>
                    <a:p>
                      <a:pPr algn="ctr" fontAlgn="ctr"/>
                      <a:r>
                        <a:rPr lang="en-US" sz="1300" u="none" strike="noStrike" dirty="0">
                          <a:effectLst/>
                          <a:latin typeface="+mn-lt"/>
                        </a:rPr>
                        <a:t>2</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l" fontAlgn="ctr"/>
                      <a:r>
                        <a:rPr lang="en-US" sz="1400" u="none" strike="noStrike" dirty="0">
                          <a:effectLst/>
                          <a:latin typeface="+mn-lt"/>
                        </a:rPr>
                        <a:t>The FGFR-2 receptor is a membrane-spanning </a:t>
                      </a:r>
                      <a:r>
                        <a:rPr lang="en-US" sz="1400" b="1" u="none" strike="noStrike" dirty="0" err="1">
                          <a:solidFill>
                            <a:schemeClr val="accent2">
                              <a:lumMod val="50000"/>
                            </a:schemeClr>
                          </a:solidFill>
                          <a:effectLst/>
                          <a:latin typeface="+mn-lt"/>
                        </a:rPr>
                        <a:t>GENE_tyrosine_kinase</a:t>
                      </a:r>
                      <a:r>
                        <a:rPr lang="en-US" sz="1400" u="none" strike="noStrike" dirty="0">
                          <a:effectLst/>
                          <a:latin typeface="+mn-lt"/>
                        </a:rPr>
                        <a:t>.</a:t>
                      </a:r>
                      <a:endParaRPr lang="en-US" sz="14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921643835"/>
                  </a:ext>
                </a:extLst>
              </a:tr>
              <a:tr h="339677">
                <a:tc>
                  <a:txBody>
                    <a:bodyPr/>
                    <a:lstStyle/>
                    <a:p>
                      <a:pPr algn="ctr" fontAlgn="ctr"/>
                      <a:r>
                        <a:rPr lang="en-US" sz="1300" u="none" strike="noStrike" dirty="0">
                          <a:effectLst/>
                          <a:latin typeface="+mn-lt"/>
                        </a:rPr>
                        <a:t>3</a:t>
                      </a:r>
                      <a:endParaRPr lang="en-US" sz="13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tc>
                  <a:txBody>
                    <a:bodyPr/>
                    <a:lstStyle/>
                    <a:p>
                      <a:pPr algn="l" fontAlgn="ctr"/>
                      <a:r>
                        <a:rPr lang="en-US" sz="1400" u="none" strike="noStrike" dirty="0">
                          <a:effectLst/>
                          <a:latin typeface="+mn-lt"/>
                        </a:rPr>
                        <a:t>Each of the agents alone caused only slight increase in the </a:t>
                      </a:r>
                      <a:r>
                        <a:rPr lang="en-US" sz="1400" b="1" u="none" strike="noStrike" dirty="0" err="1">
                          <a:solidFill>
                            <a:schemeClr val="accent2">
                              <a:lumMod val="50000"/>
                            </a:schemeClr>
                          </a:solidFill>
                          <a:effectLst/>
                          <a:latin typeface="+mn-lt"/>
                        </a:rPr>
                        <a:t>GENE_alanine_aminotransferase</a:t>
                      </a:r>
                      <a:r>
                        <a:rPr lang="en-US" sz="1400" b="1" u="none" strike="noStrike" dirty="0">
                          <a:solidFill>
                            <a:schemeClr val="accent2">
                              <a:lumMod val="50000"/>
                            </a:schemeClr>
                          </a:solidFill>
                          <a:effectLst/>
                          <a:latin typeface="+mn-lt"/>
                        </a:rPr>
                        <a:t> </a:t>
                      </a:r>
                      <a:r>
                        <a:rPr lang="en-US" sz="1400" u="none" strike="noStrike" dirty="0">
                          <a:effectLst/>
                          <a:latin typeface="+mn-lt"/>
                        </a:rPr>
                        <a:t>activity.</a:t>
                      </a:r>
                      <a:endParaRPr lang="en-US" sz="1400" b="0" i="0" u="none" strike="noStrike" dirty="0">
                        <a:solidFill>
                          <a:srgbClr val="000000"/>
                        </a:solidFill>
                        <a:effectLst/>
                        <a:latin typeface="+mn-lt"/>
                      </a:endParaRPr>
                    </a:p>
                  </a:txBody>
                  <a:tcPr marL="5443" marR="5443" marT="5443" marB="0" anchor="ctr">
                    <a:solidFill>
                      <a:schemeClr val="accent1">
                        <a:lumMod val="40000"/>
                        <a:lumOff val="60000"/>
                      </a:schemeClr>
                    </a:solidFill>
                  </a:tcPr>
                </a:tc>
                <a:extLst>
                  <a:ext uri="{0D108BD9-81ED-4DB2-BD59-A6C34878D82A}">
                    <a16:rowId xmlns:a16="http://schemas.microsoft.com/office/drawing/2014/main" val="3952763476"/>
                  </a:ext>
                </a:extLst>
              </a:tr>
              <a:tr h="389580">
                <a:tc>
                  <a:txBody>
                    <a:bodyPr/>
                    <a:lstStyle/>
                    <a:p>
                      <a:pPr algn="ctr" fontAlgn="ctr"/>
                      <a:r>
                        <a:rPr lang="en-US" sz="1300" u="none" strike="noStrike">
                          <a:effectLst/>
                          <a:latin typeface="+mn-lt"/>
                        </a:rPr>
                        <a:t>…</a:t>
                      </a:r>
                      <a:endParaRPr lang="en-US" sz="1300" b="0" i="0" u="none" strike="noStrike">
                        <a:solidFill>
                          <a:srgbClr val="000000"/>
                        </a:solidFill>
                        <a:effectLst/>
                        <a:latin typeface="+mn-lt"/>
                      </a:endParaRPr>
                    </a:p>
                  </a:txBody>
                  <a:tcPr marL="5443" marR="5443" marT="5443" marB="0" anchor="ctr">
                    <a:solidFill>
                      <a:schemeClr val="accent1">
                        <a:lumMod val="20000"/>
                        <a:lumOff val="80000"/>
                      </a:schemeClr>
                    </a:solidFill>
                  </a:tcPr>
                </a:tc>
                <a:tc>
                  <a:txBody>
                    <a:bodyPr/>
                    <a:lstStyle/>
                    <a:p>
                      <a:pPr algn="ctr" fontAlgn="ctr"/>
                      <a:r>
                        <a:rPr lang="en-US" sz="1300" u="none" strike="noStrike" dirty="0">
                          <a:effectLst/>
                          <a:latin typeface="+mn-lt"/>
                        </a:rPr>
                        <a:t>…</a:t>
                      </a:r>
                      <a:endParaRPr lang="en-US" sz="1300" b="0" i="0" u="none" strike="noStrike" dirty="0">
                        <a:solidFill>
                          <a:srgbClr val="000000"/>
                        </a:solidFill>
                        <a:effectLst/>
                        <a:latin typeface="+mn-lt"/>
                      </a:endParaRPr>
                    </a:p>
                  </a:txBody>
                  <a:tcPr marL="5443" marR="5443" marT="5443" marB="0" anchor="ctr">
                    <a:solidFill>
                      <a:schemeClr val="accent1">
                        <a:lumMod val="20000"/>
                        <a:lumOff val="80000"/>
                      </a:schemeClr>
                    </a:solidFill>
                  </a:tcPr>
                </a:tc>
                <a:extLst>
                  <a:ext uri="{0D108BD9-81ED-4DB2-BD59-A6C34878D82A}">
                    <a16:rowId xmlns:a16="http://schemas.microsoft.com/office/drawing/2014/main" val="4136705972"/>
                  </a:ext>
                </a:extLst>
              </a:tr>
            </a:tbl>
          </a:graphicData>
        </a:graphic>
      </p:graphicFrame>
      <p:sp>
        <p:nvSpPr>
          <p:cNvPr id="48" name="TextBox 47">
            <a:extLst>
              <a:ext uri="{FF2B5EF4-FFF2-40B4-BE49-F238E27FC236}">
                <a16:creationId xmlns:a16="http://schemas.microsoft.com/office/drawing/2014/main" id="{E7E55748-13CB-1F4F-9E3F-73D7EE8E8495}"/>
              </a:ext>
            </a:extLst>
          </p:cNvPr>
          <p:cNvSpPr txBox="1"/>
          <p:nvPr/>
        </p:nvSpPr>
        <p:spPr>
          <a:xfrm>
            <a:off x="1138974" y="4139669"/>
            <a:ext cx="2233240" cy="323165"/>
          </a:xfrm>
          <a:prstGeom prst="rect">
            <a:avLst/>
          </a:prstGeom>
          <a:noFill/>
        </p:spPr>
        <p:txBody>
          <a:bodyPr wrap="none" rtlCol="0">
            <a:spAutoFit/>
          </a:bodyPr>
          <a:lstStyle/>
          <a:p>
            <a:r>
              <a:rPr lang="en-US" sz="1500" b="1" i="1" dirty="0"/>
              <a:t>Nested Entity Recognition</a:t>
            </a:r>
          </a:p>
        </p:txBody>
      </p:sp>
    </p:spTree>
    <p:extLst>
      <p:ext uri="{BB962C8B-B14F-4D97-AF65-F5344CB8AC3E}">
        <p14:creationId xmlns:p14="http://schemas.microsoft.com/office/powerpoint/2010/main" val="41906623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Weakly-supervised Pattern Expansion</a:t>
            </a:r>
          </a:p>
        </p:txBody>
      </p:sp>
      <p:sp>
        <p:nvSpPr>
          <p:cNvPr id="4" name="Slide Number Placeholder 3"/>
          <p:cNvSpPr>
            <a:spLocks noGrp="1"/>
          </p:cNvSpPr>
          <p:nvPr>
            <p:ph type="sldNum" sz="quarter" idx="12"/>
          </p:nvPr>
        </p:nvSpPr>
        <p:spPr/>
        <p:txBody>
          <a:bodyPr/>
          <a:lstStyle/>
          <a:p>
            <a:fld id="{5F56DFE6-1268-BF4E-85E8-8E7123343B70}" type="slidenum">
              <a:rPr lang="en-US" smtClean="0"/>
              <a:t>62</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t>Finding </a:t>
            </a:r>
            <a:r>
              <a:rPr lang="en-US" sz="2400" dirty="0"/>
              <a:t>new patterns with few user-specified seeds</a:t>
            </a:r>
          </a:p>
          <a:p>
            <a:r>
              <a:rPr lang="en-US" sz="2400" dirty="0"/>
              <a:t>Method: </a:t>
            </a:r>
            <a:r>
              <a:rPr lang="en-US" sz="2400" b="1" dirty="0" err="1"/>
              <a:t>SetExpan</a:t>
            </a:r>
            <a:r>
              <a:rPr lang="en-US" sz="2400" dirty="0"/>
              <a:t> (Shen et al., ECML-PKDD 2017): Skip-gram + Rank Ensemble</a:t>
            </a:r>
          </a:p>
          <a:p>
            <a:pPr marL="0" indent="0">
              <a:buNone/>
            </a:pPr>
            <a:endParaRPr lang="en-US" sz="2600" dirty="0"/>
          </a:p>
          <a:p>
            <a:pPr lvl="1"/>
            <a:endParaRPr lang="en-US" dirty="0"/>
          </a:p>
          <a:p>
            <a:endParaRPr lang="en-US" dirty="0"/>
          </a:p>
        </p:txBody>
      </p:sp>
      <p:sp>
        <p:nvSpPr>
          <p:cNvPr id="5" name="TextBox 4">
            <a:extLst>
              <a:ext uri="{FF2B5EF4-FFF2-40B4-BE49-F238E27FC236}">
                <a16:creationId xmlns:a16="http://schemas.microsoft.com/office/drawing/2014/main" id="{15B31634-118C-5949-A67A-C9CF082B40D9}"/>
              </a:ext>
            </a:extLst>
          </p:cNvPr>
          <p:cNvSpPr txBox="1"/>
          <p:nvPr/>
        </p:nvSpPr>
        <p:spPr>
          <a:xfrm>
            <a:off x="4891045" y="3393286"/>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6" name="TextBox 5">
            <a:extLst>
              <a:ext uri="{FF2B5EF4-FFF2-40B4-BE49-F238E27FC236}">
                <a16:creationId xmlns:a16="http://schemas.microsoft.com/office/drawing/2014/main" id="{CBDADCB6-988E-BB42-ACA7-62872038DF43}"/>
              </a:ext>
            </a:extLst>
          </p:cNvPr>
          <p:cNvSpPr txBox="1"/>
          <p:nvPr/>
        </p:nvSpPr>
        <p:spPr>
          <a:xfrm>
            <a:off x="5325621" y="3055409"/>
            <a:ext cx="944746" cy="323165"/>
          </a:xfrm>
          <a:prstGeom prst="rect">
            <a:avLst/>
          </a:prstGeom>
          <a:noFill/>
        </p:spPr>
        <p:txBody>
          <a:bodyPr wrap="none" rtlCol="0">
            <a:spAutoFit/>
          </a:bodyPr>
          <a:lstStyle/>
          <a:p>
            <a:r>
              <a:rPr lang="en-US" sz="1500" dirty="0"/>
              <a:t>Seed Sets</a:t>
            </a:r>
          </a:p>
        </p:txBody>
      </p:sp>
      <p:sp>
        <p:nvSpPr>
          <p:cNvPr id="8" name="TextBox 7">
            <a:extLst>
              <a:ext uri="{FF2B5EF4-FFF2-40B4-BE49-F238E27FC236}">
                <a16:creationId xmlns:a16="http://schemas.microsoft.com/office/drawing/2014/main" id="{A9D4CCE5-A550-954C-8F1E-F315CFBB640A}"/>
              </a:ext>
            </a:extLst>
          </p:cNvPr>
          <p:cNvSpPr txBox="1"/>
          <p:nvPr/>
        </p:nvSpPr>
        <p:spPr>
          <a:xfrm>
            <a:off x="6982714" y="3186273"/>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9" name="TextBox 8">
            <a:extLst>
              <a:ext uri="{FF2B5EF4-FFF2-40B4-BE49-F238E27FC236}">
                <a16:creationId xmlns:a16="http://schemas.microsoft.com/office/drawing/2014/main" id="{6CAE114F-DA4A-E14B-B3C6-9AC24B893CC1}"/>
              </a:ext>
            </a:extLst>
          </p:cNvPr>
          <p:cNvSpPr txBox="1"/>
          <p:nvPr/>
        </p:nvSpPr>
        <p:spPr>
          <a:xfrm>
            <a:off x="7447079" y="2850004"/>
            <a:ext cx="829907" cy="323165"/>
          </a:xfrm>
          <a:prstGeom prst="rect">
            <a:avLst/>
          </a:prstGeom>
          <a:noFill/>
        </p:spPr>
        <p:txBody>
          <a:bodyPr wrap="none" rtlCol="0">
            <a:spAutoFit/>
          </a:bodyPr>
          <a:lstStyle/>
          <a:p>
            <a:r>
              <a:rPr lang="en-US" sz="1500" dirty="0"/>
              <a:t>Round 1</a:t>
            </a:r>
          </a:p>
        </p:txBody>
      </p:sp>
      <p:sp>
        <p:nvSpPr>
          <p:cNvPr id="10" name="TextBox 9">
            <a:extLst>
              <a:ext uri="{FF2B5EF4-FFF2-40B4-BE49-F238E27FC236}">
                <a16:creationId xmlns:a16="http://schemas.microsoft.com/office/drawing/2014/main" id="{75930F7A-13CC-D247-81BB-684EB93AB3B0}"/>
              </a:ext>
            </a:extLst>
          </p:cNvPr>
          <p:cNvSpPr txBox="1"/>
          <p:nvPr/>
        </p:nvSpPr>
        <p:spPr>
          <a:xfrm>
            <a:off x="9064941" y="2986218"/>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11" name="TextBox 10">
            <a:extLst>
              <a:ext uri="{FF2B5EF4-FFF2-40B4-BE49-F238E27FC236}">
                <a16:creationId xmlns:a16="http://schemas.microsoft.com/office/drawing/2014/main" id="{4261872F-F96A-AA4A-8625-2716BEF1BE2B}"/>
              </a:ext>
            </a:extLst>
          </p:cNvPr>
          <p:cNvSpPr txBox="1"/>
          <p:nvPr/>
        </p:nvSpPr>
        <p:spPr>
          <a:xfrm>
            <a:off x="9737912" y="2693597"/>
            <a:ext cx="829907" cy="323165"/>
          </a:xfrm>
          <a:prstGeom prst="rect">
            <a:avLst/>
          </a:prstGeom>
          <a:noFill/>
        </p:spPr>
        <p:txBody>
          <a:bodyPr wrap="none" rtlCol="0">
            <a:spAutoFit/>
          </a:bodyPr>
          <a:lstStyle/>
          <a:p>
            <a:r>
              <a:rPr lang="en-US" sz="1500" dirty="0"/>
              <a:t>Round 2</a:t>
            </a:r>
          </a:p>
        </p:txBody>
      </p:sp>
      <p:sp>
        <p:nvSpPr>
          <p:cNvPr id="12" name="TextBox 11">
            <a:extLst>
              <a:ext uri="{FF2B5EF4-FFF2-40B4-BE49-F238E27FC236}">
                <a16:creationId xmlns:a16="http://schemas.microsoft.com/office/drawing/2014/main" id="{362DDFE1-65D0-5241-9054-3E9366B2946A}"/>
              </a:ext>
            </a:extLst>
          </p:cNvPr>
          <p:cNvSpPr txBox="1"/>
          <p:nvPr/>
        </p:nvSpPr>
        <p:spPr>
          <a:xfrm>
            <a:off x="11565901" y="2659588"/>
            <a:ext cx="328936" cy="323165"/>
          </a:xfrm>
          <a:prstGeom prst="rect">
            <a:avLst/>
          </a:prstGeom>
          <a:noFill/>
        </p:spPr>
        <p:txBody>
          <a:bodyPr wrap="square" rtlCol="0">
            <a:spAutoFit/>
          </a:bodyPr>
          <a:lstStyle/>
          <a:p>
            <a:r>
              <a:rPr lang="en-US" sz="1500" b="1" dirty="0"/>
              <a:t>…</a:t>
            </a:r>
          </a:p>
        </p:txBody>
      </p:sp>
      <p:sp>
        <p:nvSpPr>
          <p:cNvPr id="13" name="TextBox 12">
            <a:extLst>
              <a:ext uri="{FF2B5EF4-FFF2-40B4-BE49-F238E27FC236}">
                <a16:creationId xmlns:a16="http://schemas.microsoft.com/office/drawing/2014/main" id="{690EC76A-8C9C-4B4D-BCF5-95C6CD044581}"/>
              </a:ext>
            </a:extLst>
          </p:cNvPr>
          <p:cNvSpPr txBox="1"/>
          <p:nvPr/>
        </p:nvSpPr>
        <p:spPr>
          <a:xfrm>
            <a:off x="11554921" y="348703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14" name="Straight Arrow Connector 13">
            <a:extLst>
              <a:ext uri="{FF2B5EF4-FFF2-40B4-BE49-F238E27FC236}">
                <a16:creationId xmlns:a16="http://schemas.microsoft.com/office/drawing/2014/main" id="{E231A9D4-FE80-6C4B-A24A-F92A1D861683}"/>
              </a:ext>
            </a:extLst>
          </p:cNvPr>
          <p:cNvCxnSpPr>
            <a:cxnSpLocks/>
            <a:stCxn id="5" idx="3"/>
            <a:endCxn id="8" idx="1"/>
          </p:cNvCxnSpPr>
          <p:nvPr/>
        </p:nvCxnSpPr>
        <p:spPr>
          <a:xfrm flipV="1">
            <a:off x="6668584" y="3632549"/>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D049044-E04C-C146-B837-DDAE3E524905}"/>
              </a:ext>
            </a:extLst>
          </p:cNvPr>
          <p:cNvCxnSpPr>
            <a:cxnSpLocks/>
            <a:stCxn id="8" idx="3"/>
            <a:endCxn id="10" idx="1"/>
          </p:cNvCxnSpPr>
          <p:nvPr/>
        </p:nvCxnSpPr>
        <p:spPr>
          <a:xfrm>
            <a:off x="8750811" y="363254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75D460F-545D-3B45-B50C-CFE042CDDB2A}"/>
              </a:ext>
            </a:extLst>
          </p:cNvPr>
          <p:cNvCxnSpPr>
            <a:cxnSpLocks/>
            <a:stCxn id="10" idx="3"/>
            <a:endCxn id="13" idx="1"/>
          </p:cNvCxnSpPr>
          <p:nvPr/>
        </p:nvCxnSpPr>
        <p:spPr>
          <a:xfrm>
            <a:off x="11240791" y="3632549"/>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4F3B97F-8656-4F4D-97B7-1275283EFA2A}"/>
              </a:ext>
            </a:extLst>
          </p:cNvPr>
          <p:cNvCxnSpPr>
            <a:cxnSpLocks/>
          </p:cNvCxnSpPr>
          <p:nvPr/>
        </p:nvCxnSpPr>
        <p:spPr>
          <a:xfrm>
            <a:off x="5069398" y="2836195"/>
            <a:ext cx="14808" cy="47640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26A7CC-73BD-9A4D-A817-0A4AEC480198}"/>
              </a:ext>
            </a:extLst>
          </p:cNvPr>
          <p:cNvSpPr txBox="1"/>
          <p:nvPr/>
        </p:nvSpPr>
        <p:spPr>
          <a:xfrm>
            <a:off x="8006058" y="2332373"/>
            <a:ext cx="1803635" cy="553998"/>
          </a:xfrm>
          <a:prstGeom prst="rect">
            <a:avLst/>
          </a:prstGeom>
          <a:noFill/>
        </p:spPr>
        <p:txBody>
          <a:bodyPr wrap="none" rtlCol="0">
            <a:spAutoFit/>
          </a:bodyPr>
          <a:lstStyle/>
          <a:p>
            <a:pPr algn="ctr"/>
            <a:r>
              <a:rPr lang="en-US" sz="1500" b="1" dirty="0">
                <a:solidFill>
                  <a:schemeClr val="accent1"/>
                </a:solidFill>
              </a:rPr>
              <a:t>Context Information</a:t>
            </a:r>
          </a:p>
          <a:p>
            <a:pPr algn="ctr"/>
            <a:r>
              <a:rPr lang="en-US" sz="1500" b="1" dirty="0">
                <a:solidFill>
                  <a:schemeClr val="accent1"/>
                </a:solidFill>
              </a:rPr>
              <a:t>(Corpus)</a:t>
            </a:r>
          </a:p>
        </p:txBody>
      </p:sp>
      <p:sp>
        <p:nvSpPr>
          <p:cNvPr id="19" name="TextBox 18">
            <a:extLst>
              <a:ext uri="{FF2B5EF4-FFF2-40B4-BE49-F238E27FC236}">
                <a16:creationId xmlns:a16="http://schemas.microsoft.com/office/drawing/2014/main" id="{C42B3DE4-454A-6440-A431-D108117366DB}"/>
              </a:ext>
            </a:extLst>
          </p:cNvPr>
          <p:cNvSpPr txBox="1"/>
          <p:nvPr/>
        </p:nvSpPr>
        <p:spPr>
          <a:xfrm>
            <a:off x="4129441" y="2297874"/>
            <a:ext cx="1914307" cy="553998"/>
          </a:xfrm>
          <a:prstGeom prst="rect">
            <a:avLst/>
          </a:prstGeom>
          <a:noFill/>
        </p:spPr>
        <p:txBody>
          <a:bodyPr wrap="none" rtlCol="0">
            <a:spAutoFit/>
          </a:bodyPr>
          <a:lstStyle/>
          <a:p>
            <a:pPr algn="ctr"/>
            <a:r>
              <a:rPr lang="en-US" sz="1500" b="1" dirty="0">
                <a:solidFill>
                  <a:schemeClr val="accent1"/>
                </a:solidFill>
              </a:rPr>
              <a:t>Weak supervision</a:t>
            </a:r>
          </a:p>
          <a:p>
            <a:pPr algn="ctr"/>
            <a:r>
              <a:rPr lang="en-US" sz="1500" b="1" dirty="0">
                <a:solidFill>
                  <a:schemeClr val="accent1"/>
                </a:solidFill>
              </a:rPr>
              <a:t>(User-specified seeds)</a:t>
            </a:r>
          </a:p>
        </p:txBody>
      </p:sp>
      <p:cxnSp>
        <p:nvCxnSpPr>
          <p:cNvPr id="20" name="Straight Arrow Connector 19">
            <a:extLst>
              <a:ext uri="{FF2B5EF4-FFF2-40B4-BE49-F238E27FC236}">
                <a16:creationId xmlns:a16="http://schemas.microsoft.com/office/drawing/2014/main" id="{88BF284E-F8EC-4646-AA8C-7A52AF22404F}"/>
              </a:ext>
            </a:extLst>
          </p:cNvPr>
          <p:cNvCxnSpPr>
            <a:cxnSpLocks/>
            <a:stCxn id="18" idx="2"/>
          </p:cNvCxnSpPr>
          <p:nvPr/>
        </p:nvCxnSpPr>
        <p:spPr>
          <a:xfrm flipH="1">
            <a:off x="6782960" y="2886371"/>
            <a:ext cx="2124916" cy="66124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CD8425-1FD0-E246-909E-421C239256D1}"/>
              </a:ext>
            </a:extLst>
          </p:cNvPr>
          <p:cNvCxnSpPr>
            <a:cxnSpLocks/>
            <a:stCxn id="18" idx="2"/>
          </p:cNvCxnSpPr>
          <p:nvPr/>
        </p:nvCxnSpPr>
        <p:spPr>
          <a:xfrm>
            <a:off x="8907876" y="2886371"/>
            <a:ext cx="2489980" cy="69170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52E3AA-08D2-954D-A977-33A68E9C8E37}"/>
              </a:ext>
            </a:extLst>
          </p:cNvPr>
          <p:cNvCxnSpPr>
            <a:cxnSpLocks/>
            <a:stCxn id="18" idx="2"/>
          </p:cNvCxnSpPr>
          <p:nvPr/>
        </p:nvCxnSpPr>
        <p:spPr>
          <a:xfrm>
            <a:off x="8907876" y="2886371"/>
            <a:ext cx="0" cy="661242"/>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AC6FBD7F-68D6-2345-8BF6-6EBA8A675304}"/>
              </a:ext>
            </a:extLst>
          </p:cNvPr>
          <p:cNvPicPr>
            <a:picLocks noChangeAspect="1"/>
          </p:cNvPicPr>
          <p:nvPr/>
        </p:nvPicPr>
        <p:blipFill>
          <a:blip r:embed="rId2"/>
          <a:stretch>
            <a:fillRect/>
          </a:stretch>
        </p:blipFill>
        <p:spPr>
          <a:xfrm>
            <a:off x="261261" y="4243068"/>
            <a:ext cx="7913204" cy="2605754"/>
          </a:xfrm>
          <a:prstGeom prst="rect">
            <a:avLst/>
          </a:prstGeom>
        </p:spPr>
      </p:pic>
      <p:sp>
        <p:nvSpPr>
          <p:cNvPr id="24" name="Rectangle: Rounded Corners 42">
            <a:extLst>
              <a:ext uri="{FF2B5EF4-FFF2-40B4-BE49-F238E27FC236}">
                <a16:creationId xmlns:a16="http://schemas.microsoft.com/office/drawing/2014/main" id="{958A53D5-D6EA-3A45-83AA-086757E9522F}"/>
              </a:ext>
            </a:extLst>
          </p:cNvPr>
          <p:cNvSpPr/>
          <p:nvPr/>
        </p:nvSpPr>
        <p:spPr>
          <a:xfrm>
            <a:off x="296740" y="4177680"/>
            <a:ext cx="7913203" cy="2641952"/>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F72D852-8E6F-ED4A-86FE-E16D45A3BB24}"/>
              </a:ext>
            </a:extLst>
          </p:cNvPr>
          <p:cNvCxnSpPr>
            <a:cxnSpLocks/>
          </p:cNvCxnSpPr>
          <p:nvPr/>
        </p:nvCxnSpPr>
        <p:spPr>
          <a:xfrm flipH="1">
            <a:off x="6496550" y="3709469"/>
            <a:ext cx="329100" cy="461252"/>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A39D249-15D5-644E-948C-59CBCC28D007}"/>
              </a:ext>
            </a:extLst>
          </p:cNvPr>
          <p:cNvCxnSpPr>
            <a:cxnSpLocks/>
          </p:cNvCxnSpPr>
          <p:nvPr/>
        </p:nvCxnSpPr>
        <p:spPr>
          <a:xfrm>
            <a:off x="6823415" y="3704896"/>
            <a:ext cx="224438" cy="472784"/>
          </a:xfrm>
          <a:prstGeom prst="line">
            <a:avLst/>
          </a:prstGeom>
          <a:ln w="28575">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49F35135-1C66-8D45-A47E-DEE502745D92}"/>
              </a:ext>
            </a:extLst>
          </p:cNvPr>
          <p:cNvSpPr/>
          <p:nvPr/>
        </p:nvSpPr>
        <p:spPr>
          <a:xfrm>
            <a:off x="6561690" y="4144213"/>
            <a:ext cx="421023" cy="1255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942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Expanding Multiple Sets Simultaneously</a:t>
            </a:r>
          </a:p>
        </p:txBody>
      </p:sp>
      <p:sp>
        <p:nvSpPr>
          <p:cNvPr id="4" name="Slide Number Placeholder 3"/>
          <p:cNvSpPr>
            <a:spLocks noGrp="1"/>
          </p:cNvSpPr>
          <p:nvPr>
            <p:ph type="sldNum" sz="quarter" idx="12"/>
          </p:nvPr>
        </p:nvSpPr>
        <p:spPr/>
        <p:txBody>
          <a:bodyPr/>
          <a:lstStyle/>
          <a:p>
            <a:fld id="{5F56DFE6-1268-BF4E-85E8-8E7123343B70}" type="slidenum">
              <a:rPr lang="en-US" smtClean="0"/>
              <a:t>63</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err="1"/>
              <a:t>SetExpan</a:t>
            </a:r>
            <a:r>
              <a:rPr lang="en-US" sz="2400" dirty="0"/>
              <a:t> essentially combines frequency and context similarity</a:t>
            </a:r>
          </a:p>
          <a:p>
            <a:r>
              <a:rPr lang="en-US" sz="2400" dirty="0"/>
              <a:t>Unlike entities, some meta-patterns may be extremely frequent (e.g., “</a:t>
            </a:r>
            <a:r>
              <a:rPr lang="en-US" sz="2400" b="1" dirty="0"/>
              <a:t>CHEMICAL</a:t>
            </a:r>
            <a:r>
              <a:rPr lang="en-US" sz="2400" dirty="0"/>
              <a:t>”)</a:t>
            </a:r>
          </a:p>
          <a:p>
            <a:r>
              <a:rPr lang="en-US" sz="2400" dirty="0"/>
              <a:t>Utilizing the mutual exclusiveness of seed sets</a:t>
            </a:r>
          </a:p>
          <a:p>
            <a:endParaRPr lang="en-US" dirty="0"/>
          </a:p>
        </p:txBody>
      </p:sp>
      <p:sp>
        <p:nvSpPr>
          <p:cNvPr id="5" name="TextBox 4">
            <a:extLst>
              <a:ext uri="{FF2B5EF4-FFF2-40B4-BE49-F238E27FC236}">
                <a16:creationId xmlns:a16="http://schemas.microsoft.com/office/drawing/2014/main" id="{8E182A23-3FC6-064F-9D02-43D3C5EBA619}"/>
              </a:ext>
            </a:extLst>
          </p:cNvPr>
          <p:cNvSpPr txBox="1"/>
          <p:nvPr/>
        </p:nvSpPr>
        <p:spPr>
          <a:xfrm>
            <a:off x="2565670" y="3800646"/>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p:txBody>
      </p:sp>
      <p:sp>
        <p:nvSpPr>
          <p:cNvPr id="6" name="TextBox 5">
            <a:extLst>
              <a:ext uri="{FF2B5EF4-FFF2-40B4-BE49-F238E27FC236}">
                <a16:creationId xmlns:a16="http://schemas.microsoft.com/office/drawing/2014/main" id="{B99CFF05-7381-B248-A17C-8C4A206BDF40}"/>
              </a:ext>
            </a:extLst>
          </p:cNvPr>
          <p:cNvSpPr txBox="1"/>
          <p:nvPr/>
        </p:nvSpPr>
        <p:spPr>
          <a:xfrm>
            <a:off x="2565670" y="5683308"/>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p:txBody>
      </p:sp>
      <p:sp>
        <p:nvSpPr>
          <p:cNvPr id="8" name="TextBox 7">
            <a:extLst>
              <a:ext uri="{FF2B5EF4-FFF2-40B4-BE49-F238E27FC236}">
                <a16:creationId xmlns:a16="http://schemas.microsoft.com/office/drawing/2014/main" id="{4E635A39-7D8C-774B-915F-334A27890C32}"/>
              </a:ext>
            </a:extLst>
          </p:cNvPr>
          <p:cNvSpPr txBox="1"/>
          <p:nvPr/>
        </p:nvSpPr>
        <p:spPr>
          <a:xfrm>
            <a:off x="2565670" y="4820014"/>
            <a:ext cx="1777539" cy="492443"/>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p:txBody>
      </p:sp>
      <p:sp>
        <p:nvSpPr>
          <p:cNvPr id="9" name="TextBox 8">
            <a:extLst>
              <a:ext uri="{FF2B5EF4-FFF2-40B4-BE49-F238E27FC236}">
                <a16:creationId xmlns:a16="http://schemas.microsoft.com/office/drawing/2014/main" id="{72FF9522-DAA3-A74A-8B4A-0DA51C40744F}"/>
              </a:ext>
            </a:extLst>
          </p:cNvPr>
          <p:cNvSpPr txBox="1"/>
          <p:nvPr/>
        </p:nvSpPr>
        <p:spPr>
          <a:xfrm>
            <a:off x="3018801" y="3100958"/>
            <a:ext cx="944746" cy="323165"/>
          </a:xfrm>
          <a:prstGeom prst="rect">
            <a:avLst/>
          </a:prstGeom>
          <a:noFill/>
        </p:spPr>
        <p:txBody>
          <a:bodyPr wrap="none" rtlCol="0">
            <a:spAutoFit/>
          </a:bodyPr>
          <a:lstStyle/>
          <a:p>
            <a:r>
              <a:rPr lang="en-US" sz="1500" dirty="0"/>
              <a:t>Seed Sets</a:t>
            </a:r>
          </a:p>
        </p:txBody>
      </p:sp>
      <p:sp>
        <p:nvSpPr>
          <p:cNvPr id="10" name="TextBox 9">
            <a:extLst>
              <a:ext uri="{FF2B5EF4-FFF2-40B4-BE49-F238E27FC236}">
                <a16:creationId xmlns:a16="http://schemas.microsoft.com/office/drawing/2014/main" id="{7486D201-9EBE-D945-A6C0-FAC0C3B1F070}"/>
              </a:ext>
            </a:extLst>
          </p:cNvPr>
          <p:cNvSpPr txBox="1"/>
          <p:nvPr/>
        </p:nvSpPr>
        <p:spPr>
          <a:xfrm>
            <a:off x="4657339" y="3593633"/>
            <a:ext cx="1768097" cy="89255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highlight>
                  <a:srgbClr val="FFFF00"/>
                </a:highlight>
              </a:rPr>
              <a:t>SPECIES</a:t>
            </a:r>
            <a:r>
              <a:rPr lang="en-US" sz="1300" b="1" dirty="0">
                <a:highlight>
                  <a:srgbClr val="FFFF00"/>
                </a:highlight>
              </a:rPr>
              <a:t> telomerase</a:t>
            </a:r>
          </a:p>
          <a:p>
            <a:pPr algn="ctr"/>
            <a:r>
              <a:rPr lang="en-US" sz="1300" b="1" dirty="0">
                <a:solidFill>
                  <a:srgbClr val="C00000"/>
                </a:solidFill>
                <a:highlight>
                  <a:srgbClr val="FFFF00"/>
                </a:highlight>
              </a:rPr>
              <a:t>CHEMICAL</a:t>
            </a:r>
            <a:r>
              <a:rPr lang="en-US" sz="1300" b="1" dirty="0">
                <a:highlight>
                  <a:srgbClr val="FFFF00"/>
                </a:highlight>
              </a:rPr>
              <a:t> kinase</a:t>
            </a:r>
          </a:p>
        </p:txBody>
      </p:sp>
      <p:sp>
        <p:nvSpPr>
          <p:cNvPr id="11" name="TextBox 10">
            <a:extLst>
              <a:ext uri="{FF2B5EF4-FFF2-40B4-BE49-F238E27FC236}">
                <a16:creationId xmlns:a16="http://schemas.microsoft.com/office/drawing/2014/main" id="{1C5D403F-55AF-BE43-A9F2-2994EF9CBCBB}"/>
              </a:ext>
            </a:extLst>
          </p:cNvPr>
          <p:cNvSpPr txBox="1"/>
          <p:nvPr/>
        </p:nvSpPr>
        <p:spPr>
          <a:xfrm>
            <a:off x="5131154" y="3102210"/>
            <a:ext cx="829907" cy="323165"/>
          </a:xfrm>
          <a:prstGeom prst="rect">
            <a:avLst/>
          </a:prstGeom>
          <a:noFill/>
        </p:spPr>
        <p:txBody>
          <a:bodyPr wrap="none" rtlCol="0">
            <a:spAutoFit/>
          </a:bodyPr>
          <a:lstStyle/>
          <a:p>
            <a:r>
              <a:rPr lang="en-US" sz="1500" dirty="0"/>
              <a:t>Round 1</a:t>
            </a:r>
          </a:p>
        </p:txBody>
      </p:sp>
      <p:sp>
        <p:nvSpPr>
          <p:cNvPr id="12" name="TextBox 11">
            <a:extLst>
              <a:ext uri="{FF2B5EF4-FFF2-40B4-BE49-F238E27FC236}">
                <a16:creationId xmlns:a16="http://schemas.microsoft.com/office/drawing/2014/main" id="{D5B7A7D4-2DA1-F445-976A-F939A9FD3F99}"/>
              </a:ext>
            </a:extLst>
          </p:cNvPr>
          <p:cNvSpPr txBox="1"/>
          <p:nvPr/>
        </p:nvSpPr>
        <p:spPr>
          <a:xfrm>
            <a:off x="4657340" y="4719988"/>
            <a:ext cx="1768098"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CHEMICAL</a:t>
            </a:r>
          </a:p>
          <a:p>
            <a:pPr algn="ctr"/>
            <a:r>
              <a:rPr lang="en-US" sz="1300" b="1" dirty="0">
                <a:solidFill>
                  <a:srgbClr val="C00000"/>
                </a:solidFill>
              </a:rPr>
              <a:t>GENE</a:t>
            </a:r>
            <a:r>
              <a:rPr lang="en-US" sz="1300" b="1" dirty="0"/>
              <a:t> agonist</a:t>
            </a:r>
          </a:p>
          <a:p>
            <a:pPr algn="ctr"/>
            <a:r>
              <a:rPr lang="en-US" sz="1300" b="1" dirty="0">
                <a:solidFill>
                  <a:srgbClr val="C00000"/>
                </a:solidFill>
                <a:highlight>
                  <a:srgbClr val="FFFF00"/>
                </a:highlight>
              </a:rPr>
              <a:t>GENE</a:t>
            </a:r>
            <a:r>
              <a:rPr lang="en-US" sz="1300" b="1" dirty="0">
                <a:highlight>
                  <a:srgbClr val="FFFF00"/>
                </a:highlight>
              </a:rPr>
              <a:t> antagonist</a:t>
            </a:r>
          </a:p>
        </p:txBody>
      </p:sp>
      <p:sp>
        <p:nvSpPr>
          <p:cNvPr id="13" name="TextBox 12">
            <a:extLst>
              <a:ext uri="{FF2B5EF4-FFF2-40B4-BE49-F238E27FC236}">
                <a16:creationId xmlns:a16="http://schemas.microsoft.com/office/drawing/2014/main" id="{EAF0692D-561E-AE4F-824D-ACD04D1777EC}"/>
              </a:ext>
            </a:extLst>
          </p:cNvPr>
          <p:cNvSpPr txBox="1"/>
          <p:nvPr/>
        </p:nvSpPr>
        <p:spPr>
          <a:xfrm>
            <a:off x="4657339" y="5583281"/>
            <a:ext cx="1777539" cy="692497"/>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r>
              <a:rPr lang="en-US" sz="1300" b="1" dirty="0"/>
              <a:t> upregulation</a:t>
            </a:r>
          </a:p>
          <a:p>
            <a:pPr algn="ctr"/>
            <a:r>
              <a:rPr lang="en-US" sz="1300" b="1" dirty="0">
                <a:solidFill>
                  <a:srgbClr val="C00000"/>
                </a:solidFill>
              </a:rPr>
              <a:t>GENE</a:t>
            </a:r>
            <a:r>
              <a:rPr lang="en-US" sz="1300" b="1" dirty="0"/>
              <a:t> </a:t>
            </a:r>
            <a:r>
              <a:rPr lang="en-US" altLang="zh-CN" sz="1300" b="1" dirty="0"/>
              <a:t>down</a:t>
            </a:r>
            <a:r>
              <a:rPr lang="en-US" sz="1300" b="1" dirty="0"/>
              <a:t>regulation</a:t>
            </a:r>
          </a:p>
          <a:p>
            <a:pPr algn="ctr"/>
            <a:r>
              <a:rPr lang="en-US" sz="1300" b="1" dirty="0">
                <a:solidFill>
                  <a:srgbClr val="C00000"/>
                </a:solidFill>
                <a:highlight>
                  <a:srgbClr val="FFFF00"/>
                </a:highlight>
              </a:rPr>
              <a:t>GENE </a:t>
            </a:r>
            <a:r>
              <a:rPr lang="en-US" sz="1300" b="1" dirty="0">
                <a:highlight>
                  <a:srgbClr val="FFFF00"/>
                </a:highlight>
              </a:rPr>
              <a:t>expression</a:t>
            </a:r>
          </a:p>
        </p:txBody>
      </p:sp>
      <p:sp>
        <p:nvSpPr>
          <p:cNvPr id="14" name="TextBox 13">
            <a:extLst>
              <a:ext uri="{FF2B5EF4-FFF2-40B4-BE49-F238E27FC236}">
                <a16:creationId xmlns:a16="http://schemas.microsoft.com/office/drawing/2014/main" id="{580205B1-1D03-4F4D-8A31-46190F30D2E3}"/>
              </a:ext>
            </a:extLst>
          </p:cNvPr>
          <p:cNvSpPr txBox="1"/>
          <p:nvPr/>
        </p:nvSpPr>
        <p:spPr>
          <a:xfrm>
            <a:off x="6739566" y="3393578"/>
            <a:ext cx="2175850" cy="1292662"/>
          </a:xfrm>
          <a:prstGeom prst="rect">
            <a:avLst/>
          </a:prstGeom>
          <a:noFill/>
          <a:ln w="19050">
            <a:solidFill>
              <a:schemeClr val="bg2">
                <a:lumMod val="50000"/>
              </a:schemeClr>
            </a:solidFill>
          </a:ln>
        </p:spPr>
        <p:txBody>
          <a:bodyPr wrap="square" rtlCol="0">
            <a:spAutoFit/>
          </a:bodyPr>
          <a:lstStyle/>
          <a:p>
            <a:pPr algn="ctr"/>
            <a:r>
              <a:rPr lang="en-US" sz="1300" b="1" dirty="0">
                <a:solidFill>
                  <a:srgbClr val="C00000"/>
                </a:solidFill>
              </a:rPr>
              <a:t>GENE</a:t>
            </a:r>
          </a:p>
          <a:p>
            <a:pPr algn="ctr"/>
            <a:r>
              <a:rPr lang="en-US" sz="1300" b="1" dirty="0">
                <a:solidFill>
                  <a:srgbClr val="C00000"/>
                </a:solidFill>
              </a:rPr>
              <a:t>CHEMICAL</a:t>
            </a:r>
            <a:r>
              <a:rPr lang="en-US" sz="1300" b="1" dirty="0"/>
              <a:t> peroxidase</a:t>
            </a:r>
          </a:p>
          <a:p>
            <a:pPr algn="ctr"/>
            <a:r>
              <a:rPr lang="en-US" sz="1300" b="1" dirty="0">
                <a:solidFill>
                  <a:srgbClr val="C00000"/>
                </a:solidFill>
              </a:rPr>
              <a:t>SPECIES</a:t>
            </a:r>
            <a:r>
              <a:rPr lang="en-US" sz="1300" b="1" dirty="0"/>
              <a:t> telomerase</a:t>
            </a:r>
          </a:p>
          <a:p>
            <a:pPr algn="ctr"/>
            <a:r>
              <a:rPr lang="en-US" sz="1300" b="1" dirty="0">
                <a:solidFill>
                  <a:srgbClr val="C00000"/>
                </a:solidFill>
              </a:rPr>
              <a:t>CHEMICAL</a:t>
            </a:r>
            <a:r>
              <a:rPr lang="en-US" sz="1300" b="1" dirty="0"/>
              <a:t> kinase</a:t>
            </a:r>
          </a:p>
          <a:p>
            <a:pPr algn="ctr"/>
            <a:r>
              <a:rPr lang="en-US" sz="1300" b="1" dirty="0">
                <a:solidFill>
                  <a:srgbClr val="C00000"/>
                </a:solidFill>
                <a:highlight>
                  <a:srgbClr val="FFFF00"/>
                </a:highlight>
              </a:rPr>
              <a:t>CHEMICAL</a:t>
            </a:r>
            <a:r>
              <a:rPr lang="en-US" sz="1300" b="1" dirty="0">
                <a:highlight>
                  <a:srgbClr val="FFFF00"/>
                </a:highlight>
              </a:rPr>
              <a:t> aminotransferase</a:t>
            </a:r>
          </a:p>
          <a:p>
            <a:pPr algn="ctr"/>
            <a:r>
              <a:rPr lang="en-US" sz="1300" b="1" dirty="0">
                <a:solidFill>
                  <a:srgbClr val="C00000"/>
                </a:solidFill>
                <a:highlight>
                  <a:srgbClr val="FFFF00"/>
                </a:highlight>
              </a:rPr>
              <a:t>CHEMICAL</a:t>
            </a:r>
            <a:r>
              <a:rPr lang="en-US" sz="1300" b="1" dirty="0">
                <a:highlight>
                  <a:srgbClr val="FFFF00"/>
                </a:highlight>
              </a:rPr>
              <a:t> hydrolase</a:t>
            </a:r>
          </a:p>
        </p:txBody>
      </p:sp>
      <p:sp>
        <p:nvSpPr>
          <p:cNvPr id="15" name="TextBox 14">
            <a:extLst>
              <a:ext uri="{FF2B5EF4-FFF2-40B4-BE49-F238E27FC236}">
                <a16:creationId xmlns:a16="http://schemas.microsoft.com/office/drawing/2014/main" id="{C7E5306A-62AB-774E-B50A-D1201D345A09}"/>
              </a:ext>
            </a:extLst>
          </p:cNvPr>
          <p:cNvSpPr txBox="1"/>
          <p:nvPr/>
        </p:nvSpPr>
        <p:spPr>
          <a:xfrm>
            <a:off x="7412537" y="3100957"/>
            <a:ext cx="829907" cy="323165"/>
          </a:xfrm>
          <a:prstGeom prst="rect">
            <a:avLst/>
          </a:prstGeom>
          <a:noFill/>
        </p:spPr>
        <p:txBody>
          <a:bodyPr wrap="none" rtlCol="0">
            <a:spAutoFit/>
          </a:bodyPr>
          <a:lstStyle/>
          <a:p>
            <a:r>
              <a:rPr lang="en-US" sz="1500" dirty="0"/>
              <a:t>Round 2</a:t>
            </a:r>
          </a:p>
        </p:txBody>
      </p:sp>
      <p:sp>
        <p:nvSpPr>
          <p:cNvPr id="16" name="TextBox 15">
            <a:extLst>
              <a:ext uri="{FF2B5EF4-FFF2-40B4-BE49-F238E27FC236}">
                <a16:creationId xmlns:a16="http://schemas.microsoft.com/office/drawing/2014/main" id="{A657646C-1DFD-C542-9670-3DC7416EE48C}"/>
              </a:ext>
            </a:extLst>
          </p:cNvPr>
          <p:cNvSpPr txBox="1"/>
          <p:nvPr/>
        </p:nvSpPr>
        <p:spPr>
          <a:xfrm>
            <a:off x="6739564" y="4917393"/>
            <a:ext cx="2175849"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17" name="TextBox 16">
            <a:extLst>
              <a:ext uri="{FF2B5EF4-FFF2-40B4-BE49-F238E27FC236}">
                <a16:creationId xmlns:a16="http://schemas.microsoft.com/office/drawing/2014/main" id="{830BC4C7-C6C2-7B48-9A60-4964D83087F8}"/>
              </a:ext>
            </a:extLst>
          </p:cNvPr>
          <p:cNvSpPr txBox="1"/>
          <p:nvPr/>
        </p:nvSpPr>
        <p:spPr>
          <a:xfrm>
            <a:off x="6749008" y="5780687"/>
            <a:ext cx="2166405" cy="291062"/>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18" name="TextBox 17">
            <a:extLst>
              <a:ext uri="{FF2B5EF4-FFF2-40B4-BE49-F238E27FC236}">
                <a16:creationId xmlns:a16="http://schemas.microsoft.com/office/drawing/2014/main" id="{E4403B11-8C0F-CB4C-B993-56F80D050C57}"/>
              </a:ext>
            </a:extLst>
          </p:cNvPr>
          <p:cNvSpPr txBox="1"/>
          <p:nvPr/>
        </p:nvSpPr>
        <p:spPr>
          <a:xfrm>
            <a:off x="9240526" y="3066948"/>
            <a:ext cx="328936" cy="323165"/>
          </a:xfrm>
          <a:prstGeom prst="rect">
            <a:avLst/>
          </a:prstGeom>
          <a:noFill/>
        </p:spPr>
        <p:txBody>
          <a:bodyPr wrap="square" rtlCol="0">
            <a:spAutoFit/>
          </a:bodyPr>
          <a:lstStyle/>
          <a:p>
            <a:r>
              <a:rPr lang="en-US" sz="1500" b="1" dirty="0"/>
              <a:t>…</a:t>
            </a:r>
          </a:p>
        </p:txBody>
      </p:sp>
      <p:sp>
        <p:nvSpPr>
          <p:cNvPr id="19" name="TextBox 18">
            <a:extLst>
              <a:ext uri="{FF2B5EF4-FFF2-40B4-BE49-F238E27FC236}">
                <a16:creationId xmlns:a16="http://schemas.microsoft.com/office/drawing/2014/main" id="{0CD42661-3700-7046-8770-B70A9AF3EE4D}"/>
              </a:ext>
            </a:extLst>
          </p:cNvPr>
          <p:cNvSpPr txBox="1"/>
          <p:nvPr/>
        </p:nvSpPr>
        <p:spPr>
          <a:xfrm>
            <a:off x="9229546" y="3894394"/>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0" name="TextBox 19">
            <a:extLst>
              <a:ext uri="{FF2B5EF4-FFF2-40B4-BE49-F238E27FC236}">
                <a16:creationId xmlns:a16="http://schemas.microsoft.com/office/drawing/2014/main" id="{A12F0EC2-244F-CA49-946A-555494C6E986}"/>
              </a:ext>
            </a:extLst>
          </p:cNvPr>
          <p:cNvSpPr txBox="1"/>
          <p:nvPr/>
        </p:nvSpPr>
        <p:spPr>
          <a:xfrm>
            <a:off x="9229538" y="5780666"/>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sp>
        <p:nvSpPr>
          <p:cNvPr id="21" name="TextBox 20">
            <a:extLst>
              <a:ext uri="{FF2B5EF4-FFF2-40B4-BE49-F238E27FC236}">
                <a16:creationId xmlns:a16="http://schemas.microsoft.com/office/drawing/2014/main" id="{3EEFFEED-4EE8-E343-8EE8-6077ABA5E243}"/>
              </a:ext>
            </a:extLst>
          </p:cNvPr>
          <p:cNvSpPr txBox="1"/>
          <p:nvPr/>
        </p:nvSpPr>
        <p:spPr>
          <a:xfrm>
            <a:off x="9229539" y="4911961"/>
            <a:ext cx="352333" cy="292388"/>
          </a:xfrm>
          <a:prstGeom prst="rect">
            <a:avLst/>
          </a:prstGeom>
          <a:noFill/>
          <a:ln w="19050">
            <a:solidFill>
              <a:schemeClr val="bg2">
                <a:lumMod val="50000"/>
              </a:schemeClr>
            </a:solidFill>
          </a:ln>
        </p:spPr>
        <p:txBody>
          <a:bodyPr wrap="square" rtlCol="0">
            <a:spAutoFit/>
          </a:bodyPr>
          <a:lstStyle/>
          <a:p>
            <a:pPr algn="ctr"/>
            <a:r>
              <a:rPr lang="en-US" sz="1300" b="1" dirty="0"/>
              <a:t>…</a:t>
            </a:r>
          </a:p>
        </p:txBody>
      </p:sp>
      <p:cxnSp>
        <p:nvCxnSpPr>
          <p:cNvPr id="22" name="Straight Arrow Connector 21">
            <a:extLst>
              <a:ext uri="{FF2B5EF4-FFF2-40B4-BE49-F238E27FC236}">
                <a16:creationId xmlns:a16="http://schemas.microsoft.com/office/drawing/2014/main" id="{91A33CD5-5D37-C84E-90F2-8B468CE6744A}"/>
              </a:ext>
            </a:extLst>
          </p:cNvPr>
          <p:cNvCxnSpPr>
            <a:cxnSpLocks/>
            <a:stCxn id="5" idx="3"/>
            <a:endCxn id="10" idx="1"/>
          </p:cNvCxnSpPr>
          <p:nvPr/>
        </p:nvCxnSpPr>
        <p:spPr>
          <a:xfrm flipV="1">
            <a:off x="4343209" y="4039909"/>
            <a:ext cx="314130" cy="69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9F0B493-71B9-D34C-AA18-4235F493F8BC}"/>
              </a:ext>
            </a:extLst>
          </p:cNvPr>
          <p:cNvCxnSpPr>
            <a:cxnSpLocks/>
            <a:stCxn id="8" idx="3"/>
            <a:endCxn id="12" idx="1"/>
          </p:cNvCxnSpPr>
          <p:nvPr/>
        </p:nvCxnSpPr>
        <p:spPr>
          <a:xfrm>
            <a:off x="4343209" y="5066236"/>
            <a:ext cx="314131"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E1EA7E9-D752-1F45-8ED6-33D5087ADFA8}"/>
              </a:ext>
            </a:extLst>
          </p:cNvPr>
          <p:cNvCxnSpPr>
            <a:cxnSpLocks/>
            <a:stCxn id="6" idx="3"/>
            <a:endCxn id="13" idx="1"/>
          </p:cNvCxnSpPr>
          <p:nvPr/>
        </p:nvCxnSpPr>
        <p:spPr>
          <a:xfrm>
            <a:off x="4343209" y="5929530"/>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4581E0E-F161-5A4B-A591-BE22931A763C}"/>
              </a:ext>
            </a:extLst>
          </p:cNvPr>
          <p:cNvCxnSpPr>
            <a:cxnSpLocks/>
            <a:stCxn id="10" idx="3"/>
            <a:endCxn id="14" idx="1"/>
          </p:cNvCxnSpPr>
          <p:nvPr/>
        </p:nvCxnSpPr>
        <p:spPr>
          <a:xfrm>
            <a:off x="6425436" y="4039909"/>
            <a:ext cx="31413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F893B24-CE2B-5E40-8D89-478F753FD98D}"/>
              </a:ext>
            </a:extLst>
          </p:cNvPr>
          <p:cNvCxnSpPr>
            <a:cxnSpLocks/>
            <a:stCxn id="12" idx="3"/>
            <a:endCxn id="16" idx="1"/>
          </p:cNvCxnSpPr>
          <p:nvPr/>
        </p:nvCxnSpPr>
        <p:spPr>
          <a:xfrm flipV="1">
            <a:off x="6425438" y="5062924"/>
            <a:ext cx="314126" cy="3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44665F-6847-F24A-96CE-AF4D1230DACD}"/>
              </a:ext>
            </a:extLst>
          </p:cNvPr>
          <p:cNvCxnSpPr>
            <a:cxnSpLocks/>
            <a:stCxn id="13" idx="3"/>
            <a:endCxn id="17" idx="1"/>
          </p:cNvCxnSpPr>
          <p:nvPr/>
        </p:nvCxnSpPr>
        <p:spPr>
          <a:xfrm flipV="1">
            <a:off x="6434878" y="5926218"/>
            <a:ext cx="314130" cy="33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FD50026-77E4-944A-8A7D-9C9A255D8243}"/>
              </a:ext>
            </a:extLst>
          </p:cNvPr>
          <p:cNvCxnSpPr>
            <a:cxnSpLocks/>
            <a:stCxn id="14" idx="3"/>
            <a:endCxn id="19" idx="1"/>
          </p:cNvCxnSpPr>
          <p:nvPr/>
        </p:nvCxnSpPr>
        <p:spPr>
          <a:xfrm>
            <a:off x="8915416" y="4039909"/>
            <a:ext cx="314130" cy="6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6E89622-1D16-9A41-B29F-9B15A34D243B}"/>
              </a:ext>
            </a:extLst>
          </p:cNvPr>
          <p:cNvCxnSpPr>
            <a:cxnSpLocks/>
            <a:stCxn id="16" idx="3"/>
            <a:endCxn id="21" idx="1"/>
          </p:cNvCxnSpPr>
          <p:nvPr/>
        </p:nvCxnSpPr>
        <p:spPr>
          <a:xfrm flipV="1">
            <a:off x="8915413" y="5058155"/>
            <a:ext cx="314126" cy="47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2C69653-9FA8-4F48-95F6-E9C2ED8F44B3}"/>
              </a:ext>
            </a:extLst>
          </p:cNvPr>
          <p:cNvCxnSpPr>
            <a:cxnSpLocks/>
            <a:stCxn id="17" idx="3"/>
            <a:endCxn id="20" idx="1"/>
          </p:cNvCxnSpPr>
          <p:nvPr/>
        </p:nvCxnSpPr>
        <p:spPr>
          <a:xfrm>
            <a:off x="8915413" y="5926218"/>
            <a:ext cx="314125" cy="6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29">
            <a:extLst>
              <a:ext uri="{FF2B5EF4-FFF2-40B4-BE49-F238E27FC236}">
                <a16:creationId xmlns:a16="http://schemas.microsoft.com/office/drawing/2014/main" id="{F0E0271E-81E8-C745-9B5D-E3920480F25E}"/>
              </a:ext>
            </a:extLst>
          </p:cNvPr>
          <p:cNvSpPr/>
          <p:nvPr/>
        </p:nvSpPr>
        <p:spPr>
          <a:xfrm>
            <a:off x="2409250" y="3033863"/>
            <a:ext cx="7373500" cy="3444561"/>
          </a:xfrm>
          <a:prstGeom prst="roundRect">
            <a:avLst/>
          </a:prstGeom>
          <a:noFill/>
          <a:ln w="28575">
            <a:solidFill>
              <a:schemeClr val="bg1">
                <a:lumMod val="65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78670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9AA399BF-78E4-1E4C-BF8F-1CBDD672DBE0}"/>
              </a:ext>
            </a:extLst>
          </p:cNvPr>
          <p:cNvPicPr>
            <a:picLocks noChangeAspect="1"/>
          </p:cNvPicPr>
          <p:nvPr/>
        </p:nvPicPr>
        <p:blipFill>
          <a:blip r:embed="rId3"/>
          <a:stretch>
            <a:fillRect/>
          </a:stretch>
        </p:blipFill>
        <p:spPr>
          <a:xfrm>
            <a:off x="1995609" y="4928746"/>
            <a:ext cx="9571447" cy="1707821"/>
          </a:xfrm>
          <a:prstGeom prst="rect">
            <a:avLst/>
          </a:prstGeom>
        </p:spPr>
      </p:pic>
      <p:sp>
        <p:nvSpPr>
          <p:cNvPr id="2" name="Title 1"/>
          <p:cNvSpPr>
            <a:spLocks noGrp="1"/>
          </p:cNvSpPr>
          <p:nvPr>
            <p:ph type="title"/>
          </p:nvPr>
        </p:nvSpPr>
        <p:spPr/>
        <p:txBody>
          <a:bodyPr>
            <a:normAutofit/>
          </a:bodyPr>
          <a:lstStyle/>
          <a:p>
            <a:r>
              <a:rPr lang="en-US" altLang="zh-CN" dirty="0"/>
              <a:t>Pattern-Level Task: </a:t>
            </a:r>
            <a:r>
              <a:rPr lang="en-US" dirty="0"/>
              <a:t>Meta-Pattern Extraction</a:t>
            </a:r>
          </a:p>
        </p:txBody>
      </p:sp>
      <p:sp>
        <p:nvSpPr>
          <p:cNvPr id="4" name="Slide Number Placeholder 3"/>
          <p:cNvSpPr>
            <a:spLocks noGrp="1"/>
          </p:cNvSpPr>
          <p:nvPr>
            <p:ph type="sldNum" sz="quarter" idx="12"/>
          </p:nvPr>
        </p:nvSpPr>
        <p:spPr/>
        <p:txBody>
          <a:bodyPr/>
          <a:lstStyle/>
          <a:p>
            <a:fld id="{5F56DFE6-1268-BF4E-85E8-8E7123343B70}" type="slidenum">
              <a:rPr lang="en-US" smtClean="0"/>
              <a:t>64</a:t>
            </a:fld>
            <a:endParaRPr lang="en-US"/>
          </a:p>
        </p:txBody>
      </p:sp>
      <p:sp>
        <p:nvSpPr>
          <p:cNvPr id="32" name="Content Placeholder 2">
            <a:extLst>
              <a:ext uri="{FF2B5EF4-FFF2-40B4-BE49-F238E27FC236}">
                <a16:creationId xmlns:a16="http://schemas.microsoft.com/office/drawing/2014/main" id="{0E82B0A9-CB34-6143-8620-F837EAE58FD1}"/>
              </a:ext>
            </a:extLst>
          </p:cNvPr>
          <p:cNvSpPr>
            <a:spLocks noGrp="1"/>
          </p:cNvSpPr>
          <p:nvPr>
            <p:ph idx="1"/>
          </p:nvPr>
        </p:nvSpPr>
        <p:spPr>
          <a:xfrm>
            <a:off x="316965" y="1464773"/>
            <a:ext cx="1788458" cy="4955241"/>
          </a:xfrm>
        </p:spPr>
        <p:txBody>
          <a:bodyPr>
            <a:normAutofit/>
          </a:bodyPr>
          <a:lstStyle/>
          <a:p>
            <a:pPr marL="0" indent="0" algn="ctr">
              <a:buNone/>
            </a:pPr>
            <a:endParaRPr lang="en-US" sz="2600" dirty="0">
              <a:latin typeface="+mj-lt"/>
            </a:endParaRPr>
          </a:p>
          <a:p>
            <a:pPr marL="0" indent="0" algn="ctr">
              <a:buNone/>
            </a:pPr>
            <a:r>
              <a:rPr lang="en-US" sz="2600" dirty="0">
                <a:latin typeface="+mj-lt"/>
              </a:rPr>
              <a:t>Embedding</a:t>
            </a:r>
          </a:p>
          <a:p>
            <a:pPr marL="0" indent="0" algn="ctr">
              <a:buNone/>
            </a:pPr>
            <a:endParaRPr lang="en-US" sz="2600" dirty="0">
              <a:latin typeface="+mj-lt"/>
            </a:endParaRPr>
          </a:p>
          <a:p>
            <a:pPr marL="0" indent="0" algn="ctr">
              <a:buNone/>
            </a:pPr>
            <a:endParaRPr lang="en-US" sz="1000" dirty="0">
              <a:latin typeface="+mj-lt"/>
            </a:endParaRPr>
          </a:p>
          <a:p>
            <a:pPr marL="0" indent="0" algn="ctr">
              <a:buNone/>
            </a:pPr>
            <a:endParaRPr lang="en-US" sz="2600" dirty="0">
              <a:latin typeface="+mj-lt"/>
            </a:endParaRPr>
          </a:p>
          <a:p>
            <a:pPr marL="0" indent="0" algn="ctr">
              <a:buNone/>
            </a:pPr>
            <a:r>
              <a:rPr lang="en-US" sz="2600" dirty="0" err="1">
                <a:latin typeface="+mj-lt"/>
              </a:rPr>
              <a:t>SetExpan</a:t>
            </a:r>
            <a:endParaRPr lang="en-US" sz="2600" dirty="0">
              <a:latin typeface="+mj-lt"/>
            </a:endParaRPr>
          </a:p>
          <a:p>
            <a:pPr marL="0" indent="0" algn="ctr">
              <a:buNone/>
            </a:pPr>
            <a:endParaRPr lang="en-US" sz="2600" dirty="0">
              <a:latin typeface="+mj-lt"/>
            </a:endParaRPr>
          </a:p>
          <a:p>
            <a:pPr marL="0" indent="0" algn="ctr">
              <a:buNone/>
            </a:pPr>
            <a:endParaRPr lang="en-US" sz="1400" dirty="0">
              <a:latin typeface="+mj-lt"/>
            </a:endParaRPr>
          </a:p>
          <a:p>
            <a:pPr marL="0" indent="0" algn="ctr">
              <a:buNone/>
            </a:pPr>
            <a:endParaRPr lang="en-US" sz="2600" dirty="0">
              <a:latin typeface="+mj-lt"/>
            </a:endParaRPr>
          </a:p>
          <a:p>
            <a:pPr marL="0" indent="0" algn="ctr">
              <a:buNone/>
            </a:pPr>
            <a:r>
              <a:rPr lang="en-US" sz="2600" dirty="0">
                <a:latin typeface="+mj-lt"/>
              </a:rPr>
              <a:t>P</a:t>
            </a:r>
            <a:r>
              <a:rPr lang="en-US" sz="2400" dirty="0">
                <a:latin typeface="+mj-lt"/>
              </a:rPr>
              <a:t>E</a:t>
            </a:r>
            <a:r>
              <a:rPr lang="en-US" sz="2600" dirty="0">
                <a:latin typeface="+mj-lt"/>
              </a:rPr>
              <a:t>NNER</a:t>
            </a:r>
          </a:p>
        </p:txBody>
      </p:sp>
      <p:pic>
        <p:nvPicPr>
          <p:cNvPr id="33" name="Picture 32">
            <a:extLst>
              <a:ext uri="{FF2B5EF4-FFF2-40B4-BE49-F238E27FC236}">
                <a16:creationId xmlns:a16="http://schemas.microsoft.com/office/drawing/2014/main" id="{DC9AD297-3C56-6345-9292-E89EC3AD9F4B}"/>
              </a:ext>
            </a:extLst>
          </p:cNvPr>
          <p:cNvPicPr>
            <a:picLocks noChangeAspect="1"/>
          </p:cNvPicPr>
          <p:nvPr/>
        </p:nvPicPr>
        <p:blipFill>
          <a:blip r:embed="rId4"/>
          <a:stretch>
            <a:fillRect/>
          </a:stretch>
        </p:blipFill>
        <p:spPr>
          <a:xfrm>
            <a:off x="1995608" y="1384090"/>
            <a:ext cx="9565073" cy="1707821"/>
          </a:xfrm>
          <a:prstGeom prst="rect">
            <a:avLst/>
          </a:prstGeom>
        </p:spPr>
      </p:pic>
      <p:pic>
        <p:nvPicPr>
          <p:cNvPr id="34" name="Picture 33">
            <a:extLst>
              <a:ext uri="{FF2B5EF4-FFF2-40B4-BE49-F238E27FC236}">
                <a16:creationId xmlns:a16="http://schemas.microsoft.com/office/drawing/2014/main" id="{68593322-7F75-7D41-9343-7B2468E1F143}"/>
              </a:ext>
            </a:extLst>
          </p:cNvPr>
          <p:cNvPicPr>
            <a:picLocks noChangeAspect="1"/>
          </p:cNvPicPr>
          <p:nvPr/>
        </p:nvPicPr>
        <p:blipFill>
          <a:blip r:embed="rId5"/>
          <a:stretch>
            <a:fillRect/>
          </a:stretch>
        </p:blipFill>
        <p:spPr>
          <a:xfrm>
            <a:off x="1995609" y="3135456"/>
            <a:ext cx="9565072" cy="1723494"/>
          </a:xfrm>
          <a:prstGeom prst="rect">
            <a:avLst/>
          </a:prstGeom>
        </p:spPr>
      </p:pic>
    </p:spTree>
    <p:extLst>
      <p:ext uri="{BB962C8B-B14F-4D97-AF65-F5344CB8AC3E}">
        <p14:creationId xmlns:p14="http://schemas.microsoft.com/office/powerpoint/2010/main" val="5467971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Entity-level Task: Nested NER</a:t>
            </a:r>
          </a:p>
        </p:txBody>
      </p:sp>
      <p:sp>
        <p:nvSpPr>
          <p:cNvPr id="4" name="Slide Number Placeholder 3"/>
          <p:cNvSpPr>
            <a:spLocks noGrp="1"/>
          </p:cNvSpPr>
          <p:nvPr>
            <p:ph type="sldNum" sz="quarter" idx="12"/>
          </p:nvPr>
        </p:nvSpPr>
        <p:spPr/>
        <p:txBody>
          <a:bodyPr/>
          <a:lstStyle/>
          <a:p>
            <a:fld id="{5F56DFE6-1268-BF4E-85E8-8E7123343B70}" type="slidenum">
              <a:rPr lang="en-US" smtClean="0"/>
              <a:t>65</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t>“Precision”: NDCG of the ranking list of expanded entities</a:t>
            </a:r>
          </a:p>
          <a:p>
            <a:endParaRPr lang="en-US" sz="2400" dirty="0"/>
          </a:p>
          <a:p>
            <a:endParaRPr lang="en-US" sz="2400" dirty="0"/>
          </a:p>
          <a:p>
            <a:endParaRPr lang="en-US" altLang="zh-CN" sz="2400" dirty="0"/>
          </a:p>
          <a:p>
            <a:endParaRPr lang="en-US" sz="2400" dirty="0"/>
          </a:p>
          <a:p>
            <a:r>
              <a:rPr lang="en-US" sz="2400" dirty="0"/>
              <a:t>“Recall”: Number of correct instances</a:t>
            </a:r>
          </a:p>
          <a:p>
            <a:endParaRPr lang="en-US" sz="2400" dirty="0"/>
          </a:p>
          <a:p>
            <a:endParaRPr lang="en-US" sz="2400" dirty="0"/>
          </a:p>
          <a:p>
            <a:r>
              <a:rPr lang="en-US" altLang="zh-CN" sz="2400" b="1" dirty="0"/>
              <a:t>Embedding</a:t>
            </a:r>
            <a:r>
              <a:rPr lang="en-US" altLang="zh-CN" sz="2400" dirty="0"/>
              <a:t> does not consider frequency—Infrequent patterns may have inaccurate embeddings</a:t>
            </a:r>
          </a:p>
          <a:p>
            <a:r>
              <a:rPr lang="en-US" sz="2400" b="1" dirty="0" err="1"/>
              <a:t>SetExpan</a:t>
            </a:r>
            <a:r>
              <a:rPr lang="en-US" sz="2400" dirty="0"/>
              <a:t> does not exploit mutual exclusiveness</a:t>
            </a:r>
            <a:r>
              <a:rPr lang="en-US" altLang="zh-CN" sz="2400" dirty="0"/>
              <a:t>—</a:t>
            </a:r>
            <a:r>
              <a:rPr lang="en-US" sz="2400" dirty="0"/>
              <a:t>Extremely frequent patterns may cause semantic drift during expansion</a:t>
            </a:r>
            <a:endParaRPr lang="en-US" sz="2400" b="1" dirty="0"/>
          </a:p>
        </p:txBody>
      </p:sp>
      <p:pic>
        <p:nvPicPr>
          <p:cNvPr id="32" name="Picture 31">
            <a:extLst>
              <a:ext uri="{FF2B5EF4-FFF2-40B4-BE49-F238E27FC236}">
                <a16:creationId xmlns:a16="http://schemas.microsoft.com/office/drawing/2014/main" id="{26271453-CDD1-014B-BC50-59B9CCB4C25A}"/>
              </a:ext>
            </a:extLst>
          </p:cNvPr>
          <p:cNvPicPr>
            <a:picLocks noChangeAspect="1"/>
          </p:cNvPicPr>
          <p:nvPr/>
        </p:nvPicPr>
        <p:blipFill>
          <a:blip r:embed="rId2"/>
          <a:stretch>
            <a:fillRect/>
          </a:stretch>
        </p:blipFill>
        <p:spPr>
          <a:xfrm>
            <a:off x="1920891" y="1967095"/>
            <a:ext cx="2087274" cy="583293"/>
          </a:xfrm>
          <a:prstGeom prst="rect">
            <a:avLst/>
          </a:prstGeom>
        </p:spPr>
      </p:pic>
      <p:pic>
        <p:nvPicPr>
          <p:cNvPr id="33" name="Picture 32">
            <a:extLst>
              <a:ext uri="{FF2B5EF4-FFF2-40B4-BE49-F238E27FC236}">
                <a16:creationId xmlns:a16="http://schemas.microsoft.com/office/drawing/2014/main" id="{0D963091-D635-704F-9E43-F60ABE522B85}"/>
              </a:ext>
            </a:extLst>
          </p:cNvPr>
          <p:cNvPicPr>
            <a:picLocks noChangeAspect="1"/>
          </p:cNvPicPr>
          <p:nvPr/>
        </p:nvPicPr>
        <p:blipFill>
          <a:blip r:embed="rId3"/>
          <a:stretch>
            <a:fillRect/>
          </a:stretch>
        </p:blipFill>
        <p:spPr>
          <a:xfrm>
            <a:off x="4125086" y="1918502"/>
            <a:ext cx="2373687" cy="672031"/>
          </a:xfrm>
          <a:prstGeom prst="rect">
            <a:avLst/>
          </a:prstGeom>
        </p:spPr>
      </p:pic>
      <p:pic>
        <p:nvPicPr>
          <p:cNvPr id="34" name="Picture 33">
            <a:extLst>
              <a:ext uri="{FF2B5EF4-FFF2-40B4-BE49-F238E27FC236}">
                <a16:creationId xmlns:a16="http://schemas.microsoft.com/office/drawing/2014/main" id="{A4E83D20-3EB9-514F-A09A-12907BDF1BD1}"/>
              </a:ext>
            </a:extLst>
          </p:cNvPr>
          <p:cNvPicPr>
            <a:picLocks noChangeAspect="1"/>
          </p:cNvPicPr>
          <p:nvPr/>
        </p:nvPicPr>
        <p:blipFill>
          <a:blip r:embed="rId4"/>
          <a:stretch>
            <a:fillRect/>
          </a:stretch>
        </p:blipFill>
        <p:spPr>
          <a:xfrm>
            <a:off x="6615694" y="1967095"/>
            <a:ext cx="1682742" cy="589574"/>
          </a:xfrm>
          <a:prstGeom prst="rect">
            <a:avLst/>
          </a:prstGeom>
        </p:spPr>
      </p:pic>
      <p:pic>
        <p:nvPicPr>
          <p:cNvPr id="35" name="Picture 34">
            <a:extLst>
              <a:ext uri="{FF2B5EF4-FFF2-40B4-BE49-F238E27FC236}">
                <a16:creationId xmlns:a16="http://schemas.microsoft.com/office/drawing/2014/main" id="{313EB07D-48B6-4549-B0C9-5BC4AD1B5B43}"/>
              </a:ext>
            </a:extLst>
          </p:cNvPr>
          <p:cNvPicPr>
            <a:picLocks noChangeAspect="1"/>
          </p:cNvPicPr>
          <p:nvPr/>
        </p:nvPicPr>
        <p:blipFill>
          <a:blip r:embed="rId5"/>
          <a:stretch>
            <a:fillRect/>
          </a:stretch>
        </p:blipFill>
        <p:spPr>
          <a:xfrm>
            <a:off x="2551051" y="2667200"/>
            <a:ext cx="5521755" cy="950969"/>
          </a:xfrm>
          <a:prstGeom prst="rect">
            <a:avLst/>
          </a:prstGeom>
        </p:spPr>
      </p:pic>
      <p:pic>
        <p:nvPicPr>
          <p:cNvPr id="36" name="Picture 35">
            <a:extLst>
              <a:ext uri="{FF2B5EF4-FFF2-40B4-BE49-F238E27FC236}">
                <a16:creationId xmlns:a16="http://schemas.microsoft.com/office/drawing/2014/main" id="{8CC33480-7A58-7C46-B61F-F9533867BFD6}"/>
              </a:ext>
            </a:extLst>
          </p:cNvPr>
          <p:cNvPicPr>
            <a:picLocks noChangeAspect="1"/>
          </p:cNvPicPr>
          <p:nvPr/>
        </p:nvPicPr>
        <p:blipFill>
          <a:blip r:embed="rId6"/>
          <a:stretch>
            <a:fillRect/>
          </a:stretch>
        </p:blipFill>
        <p:spPr>
          <a:xfrm>
            <a:off x="2551051" y="4102441"/>
            <a:ext cx="5521755" cy="938237"/>
          </a:xfrm>
          <a:prstGeom prst="rect">
            <a:avLst/>
          </a:prstGeom>
        </p:spPr>
      </p:pic>
    </p:spTree>
    <p:extLst>
      <p:ext uri="{BB962C8B-B14F-4D97-AF65-F5344CB8AC3E}">
        <p14:creationId xmlns:p14="http://schemas.microsoft.com/office/powerpoint/2010/main" val="41984708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14736B2-780E-CA4B-AA44-D2A480EA9165}"/>
              </a:ext>
            </a:extLst>
          </p:cNvPr>
          <p:cNvSpPr/>
          <p:nvPr/>
        </p:nvSpPr>
        <p:spPr>
          <a:xfrm>
            <a:off x="1860177" y="4498227"/>
            <a:ext cx="9716780" cy="1984215"/>
          </a:xfrm>
          <a:prstGeom prst="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Entity-level Task: Nested NER</a:t>
            </a:r>
          </a:p>
        </p:txBody>
      </p:sp>
      <p:sp>
        <p:nvSpPr>
          <p:cNvPr id="4" name="Slide Number Placeholder 3"/>
          <p:cNvSpPr>
            <a:spLocks noGrp="1"/>
          </p:cNvSpPr>
          <p:nvPr>
            <p:ph type="sldNum" sz="quarter" idx="12"/>
          </p:nvPr>
        </p:nvSpPr>
        <p:spPr/>
        <p:txBody>
          <a:bodyPr/>
          <a:lstStyle/>
          <a:p>
            <a:fld id="{5F56DFE6-1268-BF4E-85E8-8E7123343B70}" type="slidenum">
              <a:rPr lang="en-US" smtClean="0"/>
              <a:t>66</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600" dirty="0"/>
              <a:t>Detecting</a:t>
            </a:r>
            <a:r>
              <a:rPr lang="en-US" sz="2600" b="1" dirty="0"/>
              <a:t> </a:t>
            </a:r>
            <a:r>
              <a:rPr lang="en-US" sz="2600" b="1" dirty="0">
                <a:solidFill>
                  <a:schemeClr val="accent2"/>
                </a:solidFill>
              </a:rPr>
              <a:t>Biological Process</a:t>
            </a:r>
            <a:r>
              <a:rPr lang="en-US" sz="2600" dirty="0"/>
              <a:t> and </a:t>
            </a:r>
            <a:r>
              <a:rPr lang="en-US" sz="2600" b="1" dirty="0">
                <a:solidFill>
                  <a:schemeClr val="accent5"/>
                </a:solidFill>
              </a:rPr>
              <a:t>Treatment</a:t>
            </a:r>
            <a:r>
              <a:rPr lang="en-US" sz="2600" dirty="0"/>
              <a:t> entities using only two seeds!</a:t>
            </a:r>
          </a:p>
          <a:p>
            <a:endParaRPr lang="en-US" sz="2600" dirty="0"/>
          </a:p>
          <a:p>
            <a:endParaRPr lang="en-US" sz="2600" dirty="0"/>
          </a:p>
          <a:p>
            <a:pPr marL="0" indent="0">
              <a:buNone/>
            </a:pPr>
            <a:endParaRPr lang="en-US" sz="3500" dirty="0"/>
          </a:p>
          <a:p>
            <a:endParaRPr lang="en-US" sz="2600" dirty="0"/>
          </a:p>
          <a:p>
            <a:r>
              <a:rPr lang="en-US" sz="2600" dirty="0"/>
              <a:t>Fine-grained flat NER may further improve the performance.</a:t>
            </a:r>
            <a:endParaRPr lang="en-US" sz="600" dirty="0"/>
          </a:p>
          <a:p>
            <a:pPr lvl="1"/>
            <a:r>
              <a:rPr lang="en-US" dirty="0"/>
              <a:t>E.g., pattern1: </a:t>
            </a:r>
            <a:r>
              <a:rPr lang="en-US" b="1" dirty="0">
                <a:solidFill>
                  <a:schemeClr val="accent1"/>
                </a:solidFill>
              </a:rPr>
              <a:t>CHEMICAL</a:t>
            </a:r>
            <a:r>
              <a:rPr lang="en-US" b="1" dirty="0"/>
              <a:t> treatment </a:t>
            </a:r>
            <a:r>
              <a:rPr lang="en-US" dirty="0"/>
              <a:t>(</a:t>
            </a:r>
            <a:r>
              <a:rPr lang="en-US" b="1" dirty="0">
                <a:solidFill>
                  <a:schemeClr val="accent5"/>
                </a:solidFill>
              </a:rPr>
              <a:t>Treatment</a:t>
            </a:r>
            <a:r>
              <a:rPr lang="en-US" dirty="0"/>
              <a:t>) </a:t>
            </a:r>
          </a:p>
          <a:p>
            <a:pPr marL="457200" lvl="1" indent="0">
              <a:buNone/>
            </a:pPr>
            <a:r>
              <a:rPr lang="en-US" dirty="0"/>
              <a:t>            instance: </a:t>
            </a:r>
            <a:r>
              <a:rPr lang="en-US" b="1" dirty="0">
                <a:solidFill>
                  <a:schemeClr val="accent1"/>
                </a:solidFill>
              </a:rPr>
              <a:t>CHEMICAL</a:t>
            </a:r>
            <a:r>
              <a:rPr lang="en-US" dirty="0"/>
              <a:t> = </a:t>
            </a:r>
            <a:r>
              <a:rPr lang="en-US" i="1" dirty="0"/>
              <a:t>resveratrol, simvastatin, quercetin, … </a:t>
            </a:r>
            <a:r>
              <a:rPr lang="en-US" dirty="0"/>
              <a:t>(drug)</a:t>
            </a:r>
          </a:p>
          <a:p>
            <a:pPr marL="457200" lvl="1" indent="0">
              <a:buNone/>
            </a:pPr>
            <a:r>
              <a:rPr lang="en-US" dirty="0"/>
              <a:t>            pattern2: </a:t>
            </a:r>
            <a:r>
              <a:rPr lang="en-US" b="1" dirty="0">
                <a:solidFill>
                  <a:schemeClr val="accent1"/>
                </a:solidFill>
              </a:rPr>
              <a:t>CHEMICAL</a:t>
            </a:r>
            <a:r>
              <a:rPr lang="en-US" b="1" dirty="0"/>
              <a:t> exposure </a:t>
            </a:r>
            <a:r>
              <a:rPr lang="en-US" dirty="0"/>
              <a:t>(</a:t>
            </a:r>
            <a:r>
              <a:rPr lang="en-US" b="1" dirty="0"/>
              <a:t>symptom rather than treatment</a:t>
            </a:r>
            <a:r>
              <a:rPr lang="en-US" dirty="0"/>
              <a:t>)</a:t>
            </a:r>
          </a:p>
          <a:p>
            <a:pPr marL="457200" lvl="1" indent="0">
              <a:buNone/>
            </a:pPr>
            <a:r>
              <a:rPr lang="en-US" dirty="0"/>
              <a:t>            instance: </a:t>
            </a:r>
            <a:r>
              <a:rPr lang="en-US" b="1" dirty="0">
                <a:solidFill>
                  <a:schemeClr val="accent1"/>
                </a:solidFill>
              </a:rPr>
              <a:t>CHEMICAL</a:t>
            </a:r>
            <a:r>
              <a:rPr lang="en-US" dirty="0"/>
              <a:t> = </a:t>
            </a:r>
            <a:r>
              <a:rPr lang="en-US" i="1" dirty="0"/>
              <a:t>lead, mercury, hydrofluoric acid, … </a:t>
            </a:r>
            <a:r>
              <a:rPr lang="en-US" dirty="0"/>
              <a:t>(toxic)</a:t>
            </a:r>
          </a:p>
        </p:txBody>
      </p:sp>
      <p:pic>
        <p:nvPicPr>
          <p:cNvPr id="10" name="Picture 9">
            <a:extLst>
              <a:ext uri="{FF2B5EF4-FFF2-40B4-BE49-F238E27FC236}">
                <a16:creationId xmlns:a16="http://schemas.microsoft.com/office/drawing/2014/main" id="{EF73A31E-D765-0143-80EC-022434E6F6FB}"/>
              </a:ext>
            </a:extLst>
          </p:cNvPr>
          <p:cNvPicPr>
            <a:picLocks noChangeAspect="1"/>
          </p:cNvPicPr>
          <p:nvPr/>
        </p:nvPicPr>
        <p:blipFill>
          <a:blip r:embed="rId3"/>
          <a:stretch>
            <a:fillRect/>
          </a:stretch>
        </p:blipFill>
        <p:spPr>
          <a:xfrm>
            <a:off x="2999906" y="1872276"/>
            <a:ext cx="5610694" cy="2223247"/>
          </a:xfrm>
          <a:prstGeom prst="rect">
            <a:avLst/>
          </a:prstGeom>
        </p:spPr>
      </p:pic>
    </p:spTree>
    <p:extLst>
      <p:ext uri="{BB962C8B-B14F-4D97-AF65-F5344CB8AC3E}">
        <p14:creationId xmlns:p14="http://schemas.microsoft.com/office/powerpoint/2010/main" val="3297260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Comparison with </a:t>
            </a:r>
            <a:r>
              <a:rPr lang="en-US" dirty="0" err="1"/>
              <a:t>PubTator</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67</a:t>
            </a:fld>
            <a:endParaRPr lang="en-US"/>
          </a:p>
        </p:txBody>
      </p:sp>
      <p:sp>
        <p:nvSpPr>
          <p:cNvPr id="7" name="Content Placeholder 2"/>
          <p:cNvSpPr txBox="1">
            <a:spLocks/>
          </p:cNvSpPr>
          <p:nvPr/>
        </p:nvSpPr>
        <p:spPr>
          <a:xfrm>
            <a:off x="392546" y="1469571"/>
            <a:ext cx="11406908" cy="5251904"/>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altLang="zh-CN" sz="2400" dirty="0"/>
              <a:t>Nested Structure + New Entity Types</a:t>
            </a:r>
            <a:endParaRPr lang="en-US" sz="2400" dirty="0"/>
          </a:p>
        </p:txBody>
      </p:sp>
      <p:pic>
        <p:nvPicPr>
          <p:cNvPr id="10" name="Picture 9">
            <a:extLst>
              <a:ext uri="{FF2B5EF4-FFF2-40B4-BE49-F238E27FC236}">
                <a16:creationId xmlns:a16="http://schemas.microsoft.com/office/drawing/2014/main" id="{6BE317D4-987B-B048-BB08-ABC0479033CA}"/>
              </a:ext>
            </a:extLst>
          </p:cNvPr>
          <p:cNvPicPr>
            <a:picLocks noChangeAspect="1"/>
          </p:cNvPicPr>
          <p:nvPr/>
        </p:nvPicPr>
        <p:blipFill>
          <a:blip r:embed="rId2"/>
          <a:stretch>
            <a:fillRect/>
          </a:stretch>
        </p:blipFill>
        <p:spPr>
          <a:xfrm>
            <a:off x="308942" y="1864204"/>
            <a:ext cx="11490512" cy="4957756"/>
          </a:xfrm>
          <a:prstGeom prst="rect">
            <a:avLst/>
          </a:prstGeom>
        </p:spPr>
      </p:pic>
    </p:spTree>
    <p:extLst>
      <p:ext uri="{BB962C8B-B14F-4D97-AF65-F5344CB8AC3E}">
        <p14:creationId xmlns:p14="http://schemas.microsoft.com/office/powerpoint/2010/main" val="74113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a:t>
            </a:r>
            <a:br>
              <a:rPr lang="en-US" altLang="zh-CN" dirty="0"/>
            </a:br>
            <a:r>
              <a:rPr lang="en-US" altLang="zh-CN" dirty="0"/>
              <a:t>Quality Estimation using Expert Labels</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7</a:t>
            </a:fld>
            <a:endParaRPr lang="en-US"/>
          </a:p>
        </p:txBody>
      </p:sp>
      <p:sp>
        <p:nvSpPr>
          <p:cNvPr id="17" name="TextBox 16"/>
          <p:cNvSpPr txBox="1"/>
          <p:nvPr/>
        </p:nvSpPr>
        <p:spPr>
          <a:xfrm>
            <a:off x="0" y="4392942"/>
            <a:ext cx="1933073" cy="830997"/>
          </a:xfrm>
          <a:prstGeom prst="rect">
            <a:avLst/>
          </a:prstGeom>
          <a:noFill/>
        </p:spPr>
        <p:txBody>
          <a:bodyPr wrap="square" rtlCol="0">
            <a:spAutoFit/>
          </a:bodyPr>
          <a:lstStyle/>
          <a:p>
            <a:pPr algn="ctr" defTabSz="914400"/>
            <a:r>
              <a:rPr lang="en-US" sz="2400" b="1" dirty="0">
                <a:solidFill>
                  <a:prstClr val="black"/>
                </a:solidFill>
              </a:rPr>
              <a:t>Input</a:t>
            </a:r>
          </a:p>
          <a:p>
            <a:pPr algn="ctr" defTabSz="914400"/>
            <a:r>
              <a:rPr lang="en-US" sz="2400" b="1" dirty="0">
                <a:solidFill>
                  <a:prstClr val="black"/>
                </a:solidFill>
              </a:rPr>
              <a:t>Raw Corpus</a:t>
            </a:r>
          </a:p>
        </p:txBody>
      </p:sp>
      <p:sp>
        <p:nvSpPr>
          <p:cNvPr id="26" name="TextBox 25"/>
          <p:cNvSpPr txBox="1"/>
          <p:nvPr/>
        </p:nvSpPr>
        <p:spPr>
          <a:xfrm>
            <a:off x="5307495" y="4745824"/>
            <a:ext cx="3180858" cy="1200329"/>
          </a:xfrm>
          <a:prstGeom prst="rect">
            <a:avLst/>
          </a:prstGeom>
          <a:noFill/>
        </p:spPr>
        <p:txBody>
          <a:bodyPr wrap="square" rtlCol="0">
            <a:spAutoFit/>
          </a:bodyPr>
          <a:lstStyle/>
          <a:p>
            <a:pPr algn="ctr" defTabSz="914400"/>
            <a:r>
              <a:rPr lang="en-US" sz="2400" b="1" dirty="0">
                <a:solidFill>
                  <a:prstClr val="black"/>
                </a:solidFill>
              </a:rPr>
              <a:t>Quality Estimation based on </a:t>
            </a:r>
          </a:p>
          <a:p>
            <a:pPr algn="ctr" defTabSz="914400"/>
            <a:r>
              <a:rPr lang="en-US" sz="2400" b="1" dirty="0">
                <a:solidFill>
                  <a:prstClr val="black"/>
                </a:solidFill>
              </a:rPr>
              <a:t>Expert-Provided Labels</a:t>
            </a:r>
          </a:p>
        </p:txBody>
      </p:sp>
      <p:sp>
        <p:nvSpPr>
          <p:cNvPr id="45" name="TextBox 44"/>
          <p:cNvSpPr txBox="1"/>
          <p:nvPr/>
        </p:nvSpPr>
        <p:spPr>
          <a:xfrm>
            <a:off x="8610600" y="1735392"/>
            <a:ext cx="3429377" cy="830997"/>
          </a:xfrm>
          <a:prstGeom prst="rect">
            <a:avLst/>
          </a:prstGeom>
          <a:noFill/>
        </p:spPr>
        <p:txBody>
          <a:bodyPr wrap="square" rtlCol="0">
            <a:spAutoFit/>
          </a:bodyPr>
          <a:lstStyle/>
          <a:p>
            <a:pPr algn="ctr"/>
            <a:r>
              <a:rPr lang="en-US" sz="2400" b="1">
                <a:solidFill>
                  <a:prstClr val="black"/>
                </a:solidFill>
              </a:rPr>
              <a:t>Estimated Quality </a:t>
            </a:r>
            <a:r>
              <a:rPr lang="en-US" sz="2400" b="1" dirty="0">
                <a:solidFill>
                  <a:prstClr val="black"/>
                </a:solidFill>
              </a:rPr>
              <a:t>Score for Every Phrase</a:t>
            </a:r>
          </a:p>
        </p:txBody>
      </p:sp>
      <p:sp>
        <p:nvSpPr>
          <p:cNvPr id="49" name="Down Arrow 48"/>
          <p:cNvSpPr/>
          <p:nvPr/>
        </p:nvSpPr>
        <p:spPr>
          <a:xfrm rot="16200000">
            <a:off x="6746065" y="2802375"/>
            <a:ext cx="399797" cy="3005264"/>
          </a:xfrm>
          <a:prstGeom prst="downArrow">
            <a:avLst/>
          </a:prstGeom>
          <a:solidFill>
            <a:schemeClr val="accent1">
              <a:alpha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sz="1800">
              <a:solidFill>
                <a:prstClr val="white"/>
              </a:solidFill>
            </a:endParaRPr>
          </a:p>
        </p:txBody>
      </p:sp>
      <p:sp>
        <p:nvSpPr>
          <p:cNvPr id="3" name="Left Brace 2"/>
          <p:cNvSpPr/>
          <p:nvPr/>
        </p:nvSpPr>
        <p:spPr>
          <a:xfrm>
            <a:off x="1656495" y="2727697"/>
            <a:ext cx="276578" cy="3227054"/>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p:cNvSpPr txBox="1"/>
          <p:nvPr/>
        </p:nvSpPr>
        <p:spPr>
          <a:xfrm>
            <a:off x="1547307" y="1940222"/>
            <a:ext cx="4093923" cy="461665"/>
          </a:xfrm>
          <a:prstGeom prst="rect">
            <a:avLst/>
          </a:prstGeom>
          <a:noFill/>
        </p:spPr>
        <p:txBody>
          <a:bodyPr wrap="square" rtlCol="0">
            <a:spAutoFit/>
          </a:bodyPr>
          <a:lstStyle/>
          <a:p>
            <a:pPr algn="ctr" defTabSz="914400"/>
            <a:r>
              <a:rPr lang="en-US" sz="2400" b="1" dirty="0">
                <a:solidFill>
                  <a:prstClr val="black"/>
                </a:solidFill>
              </a:rPr>
              <a:t>Multiple Statistical Signals</a:t>
            </a:r>
          </a:p>
        </p:txBody>
      </p:sp>
      <mc:AlternateContent xmlns:mc="http://schemas.openxmlformats.org/markup-compatibility/2006" xmlns:a14="http://schemas.microsoft.com/office/drawing/2010/main">
        <mc:Choice Requires="a14">
          <p:sp>
            <p:nvSpPr>
              <p:cNvPr id="21" name="TextBox 20"/>
              <p:cNvSpPr txBox="1"/>
              <p:nvPr/>
            </p:nvSpPr>
            <p:spPr>
              <a:xfrm>
                <a:off x="1933071" y="2566390"/>
                <a:ext cx="4292277" cy="3477234"/>
              </a:xfrm>
              <a:prstGeom prst="rect">
                <a:avLst/>
              </a:prstGeom>
              <a:noFill/>
            </p:spPr>
            <p:txBody>
              <a:bodyPr wrap="square" rtlCol="0">
                <a:spAutoFit/>
              </a:bodyPr>
              <a:lstStyle/>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Significance score </a:t>
                </a:r>
              </a:p>
              <a:p>
                <a:pPr marL="342900" indent="-342900">
                  <a:lnSpc>
                    <a:spcPct val="150000"/>
                  </a:lnSpc>
                  <a:buFont typeface="+mj-lt"/>
                  <a:buAutoNum type="arabicPeriod"/>
                </a:pPr>
                <a:r>
                  <a:rPr lang="en-US" b="0" dirty="0">
                    <a:solidFill>
                      <a:prstClr val="black"/>
                    </a:solidFill>
                    <a:latin typeface="Helvetica" charset="0"/>
                    <a:ea typeface="Helvetica" charset="0"/>
                    <a:cs typeface="Helvetica" charset="0"/>
                  </a:rPr>
                  <a:t>PMI</a:t>
                </a:r>
                <a14:m>
                  <m:oMath xmlns:m="http://schemas.openxmlformats.org/officeDocument/2006/math">
                    <m:d>
                      <m:dPr>
                        <m:ctrlPr>
                          <a:rPr lang="en-US" b="0" i="1" smtClean="0">
                            <a:solidFill>
                              <a:prstClr val="black"/>
                            </a:solidFill>
                            <a:latin typeface="Cambria Math" panose="02040503050406030204" pitchFamily="18" charset="0"/>
                            <a:ea typeface="Helvetica" charset="0"/>
                            <a:cs typeface="Helvetica" charset="0"/>
                          </a:rPr>
                        </m:ctrlPr>
                      </m:dPr>
                      <m:e>
                        <m:r>
                          <a:rPr lang="en-US" b="0" i="1" smtClean="0">
                            <a:solidFill>
                              <a:prstClr val="black"/>
                            </a:solidFill>
                            <a:latin typeface="Cambria Math" charset="0"/>
                            <a:ea typeface="Helvetica" charset="0"/>
                            <a:cs typeface="Helvetica" charset="0"/>
                          </a:rPr>
                          <m:t>𝐴</m:t>
                        </m:r>
                        <m:r>
                          <a:rPr lang="en-US" b="0" i="1" smtClean="0">
                            <a:solidFill>
                              <a:prstClr val="black"/>
                            </a:solidFill>
                            <a:latin typeface="Cambria Math" charset="0"/>
                            <a:ea typeface="Helvetica" charset="0"/>
                            <a:cs typeface="Helvetica" charset="0"/>
                          </a:rPr>
                          <m:t>, </m:t>
                        </m:r>
                        <m:r>
                          <a:rPr lang="en-US" b="0" i="1" smtClean="0">
                            <a:solidFill>
                              <a:prstClr val="black"/>
                            </a:solidFill>
                            <a:latin typeface="Cambria Math" charset="0"/>
                            <a:ea typeface="Helvetica" charset="0"/>
                            <a:cs typeface="Helvetica" charset="0"/>
                          </a:rPr>
                          <m:t>𝐵</m:t>
                        </m:r>
                      </m:e>
                    </m:d>
                    <m:r>
                      <a:rPr lang="en-US" b="0" i="1" smtClean="0">
                        <a:solidFill>
                          <a:prstClr val="black"/>
                        </a:solidFill>
                        <a:latin typeface="Cambria Math" charset="0"/>
                        <a:ea typeface="Helvetica" charset="0"/>
                        <a:cs typeface="Helvetica" charset="0"/>
                      </a:rPr>
                      <m:t>=</m:t>
                    </m:r>
                    <m:func>
                      <m:funcPr>
                        <m:ctrlPr>
                          <a:rPr lang="en-US" b="0" i="1" smtClean="0">
                            <a:solidFill>
                              <a:prstClr val="black"/>
                            </a:solidFill>
                            <a:latin typeface="Cambria Math" panose="02040503050406030204" pitchFamily="18" charset="0"/>
                            <a:ea typeface="Helvetica" charset="0"/>
                            <a:cs typeface="Helvetica" charset="0"/>
                          </a:rPr>
                        </m:ctrlPr>
                      </m:funcPr>
                      <m:fName>
                        <m:r>
                          <m:rPr>
                            <m:sty m:val="p"/>
                          </m:rPr>
                          <a:rPr lang="en-US" b="0" i="0" smtClean="0">
                            <a:solidFill>
                              <a:prstClr val="black"/>
                            </a:solidFill>
                            <a:latin typeface="Cambria Math" charset="0"/>
                            <a:ea typeface="Helvetica" charset="0"/>
                            <a:cs typeface="Helvetica" charset="0"/>
                          </a:rPr>
                          <m:t>log</m:t>
                        </m:r>
                      </m:fName>
                      <m:e>
                        <m:f>
                          <m:fPr>
                            <m:ctrlPr>
                              <a:rPr lang="en-US" b="0" i="1" smtClean="0">
                                <a:solidFill>
                                  <a:prstClr val="black"/>
                                </a:solidFill>
                                <a:latin typeface="Cambria Math" panose="02040503050406030204" pitchFamily="18" charset="0"/>
                                <a:ea typeface="Helvetica" charset="0"/>
                                <a:cs typeface="Helvetica" charset="0"/>
                              </a:rPr>
                            </m:ctrlPr>
                          </m:fPr>
                          <m:num>
                            <m:r>
                              <a:rPr lang="en-US" b="0" i="1" smtClean="0">
                                <a:solidFill>
                                  <a:prstClr val="black"/>
                                </a:solidFill>
                                <a:latin typeface="Cambria Math" charset="0"/>
                                <a:ea typeface="Helvetica" charset="0"/>
                                <a:cs typeface="Helvetica" charset="0"/>
                              </a:rPr>
                              <m:t>𝑃</m:t>
                            </m:r>
                            <m:r>
                              <a:rPr lang="en-US" b="0" i="1" smtClean="0">
                                <a:solidFill>
                                  <a:prstClr val="black"/>
                                </a:solidFill>
                                <a:latin typeface="Cambria Math" charset="0"/>
                                <a:ea typeface="Helvetica" charset="0"/>
                                <a:cs typeface="Helvetica" charset="0"/>
                              </a:rPr>
                              <m:t>(</m:t>
                            </m:r>
                            <m:r>
                              <a:rPr lang="en-US" b="0" i="1" smtClean="0">
                                <a:solidFill>
                                  <a:prstClr val="black"/>
                                </a:solidFill>
                                <a:latin typeface="Cambria Math" charset="0"/>
                                <a:ea typeface="Helvetica" charset="0"/>
                                <a:cs typeface="Helvetica" charset="0"/>
                              </a:rPr>
                              <m:t>𝐴</m:t>
                            </m:r>
                            <m:nary>
                              <m:naryPr>
                                <m:chr m:val="⨁"/>
                                <m:subHide m:val="on"/>
                                <m:supHide m:val="on"/>
                                <m:ctrlPr>
                                  <a:rPr lang="en-US" altLang="zh-CN" i="1">
                                    <a:latin typeface="Cambria Math" panose="02040503050406030204" pitchFamily="18" charset="0"/>
                                    <a:ea typeface="Cambria Math" charset="0"/>
                                    <a:cs typeface="Cambria Math" charset="0"/>
                                  </a:rPr>
                                </m:ctrlPr>
                              </m:naryPr>
                              <m:sub/>
                              <m:sup/>
                              <m:e>
                                <m:r>
                                  <a:rPr lang="en-US" altLang="zh-CN" i="1">
                                    <a:latin typeface="Cambria Math" charset="0"/>
                                    <a:ea typeface="Helvetica" charset="0"/>
                                    <a:cs typeface="Helvetica" charset="0"/>
                                  </a:rPr>
                                  <m:t>𝐵</m:t>
                                </m:r>
                              </m:e>
                            </m:nary>
                            <m:r>
                              <a:rPr lang="en-US" b="0" i="1" smtClean="0">
                                <a:solidFill>
                                  <a:prstClr val="black"/>
                                </a:solidFill>
                                <a:latin typeface="Cambria Math" charset="0"/>
                                <a:ea typeface="Helvetica" charset="0"/>
                                <a:cs typeface="Helvetica" charset="0"/>
                              </a:rPr>
                              <m:t>)</m:t>
                            </m:r>
                          </m:num>
                          <m:den>
                            <m:r>
                              <a:rPr lang="en-US" b="0" i="1" smtClean="0">
                                <a:solidFill>
                                  <a:prstClr val="black"/>
                                </a:solidFill>
                                <a:latin typeface="Cambria Math" charset="0"/>
                                <a:ea typeface="Helvetica" charset="0"/>
                                <a:cs typeface="Helvetica" charset="0"/>
                              </a:rPr>
                              <m:t>𝑃</m:t>
                            </m:r>
                            <m:d>
                              <m:dPr>
                                <m:ctrlPr>
                                  <a:rPr lang="en-US" b="0" i="1" smtClean="0">
                                    <a:solidFill>
                                      <a:prstClr val="black"/>
                                    </a:solidFill>
                                    <a:latin typeface="Cambria Math" panose="02040503050406030204" pitchFamily="18" charset="0"/>
                                    <a:ea typeface="Helvetica" charset="0"/>
                                    <a:cs typeface="Helvetica" charset="0"/>
                                  </a:rPr>
                                </m:ctrlPr>
                              </m:dPr>
                              <m:e>
                                <m:r>
                                  <a:rPr lang="en-US" b="0" i="1" smtClean="0">
                                    <a:solidFill>
                                      <a:prstClr val="black"/>
                                    </a:solidFill>
                                    <a:latin typeface="Cambria Math" charset="0"/>
                                    <a:ea typeface="Helvetica" charset="0"/>
                                    <a:cs typeface="Helvetica" charset="0"/>
                                  </a:rPr>
                                  <m:t>𝐴</m:t>
                                </m:r>
                              </m:e>
                            </m:d>
                            <m:r>
                              <a:rPr lang="en-US" b="0" i="1" smtClean="0">
                                <a:solidFill>
                                  <a:prstClr val="black"/>
                                </a:solidFill>
                                <a:latin typeface="Cambria Math" charset="0"/>
                                <a:ea typeface="Helvetica" charset="0"/>
                                <a:cs typeface="Helvetica" charset="0"/>
                              </a:rPr>
                              <m:t>𝑃</m:t>
                            </m:r>
                            <m:r>
                              <a:rPr lang="en-US" b="0" i="1" smtClean="0">
                                <a:solidFill>
                                  <a:prstClr val="black"/>
                                </a:solidFill>
                                <a:latin typeface="Cambria Math" charset="0"/>
                                <a:ea typeface="Helvetica" charset="0"/>
                                <a:cs typeface="Helvetica" charset="0"/>
                              </a:rPr>
                              <m:t>(</m:t>
                            </m:r>
                            <m:r>
                              <a:rPr lang="en-US" b="0" i="1" smtClean="0">
                                <a:solidFill>
                                  <a:prstClr val="black"/>
                                </a:solidFill>
                                <a:latin typeface="Cambria Math" charset="0"/>
                                <a:ea typeface="Helvetica" charset="0"/>
                                <a:cs typeface="Helvetica" charset="0"/>
                              </a:rPr>
                              <m:t>𝐵</m:t>
                            </m:r>
                            <m:r>
                              <a:rPr lang="en-US" b="0" i="1" smtClean="0">
                                <a:solidFill>
                                  <a:prstClr val="black"/>
                                </a:solidFill>
                                <a:latin typeface="Cambria Math" charset="0"/>
                                <a:ea typeface="Helvetica" charset="0"/>
                                <a:cs typeface="Helvetica" charset="0"/>
                              </a:rPr>
                              <m:t>)</m:t>
                            </m:r>
                          </m:den>
                        </m:f>
                      </m:e>
                    </m:func>
                  </m:oMath>
                </a14:m>
                <a:endParaRPr lang="en-US" dirty="0">
                  <a:solidFill>
                    <a:prstClr val="black"/>
                  </a:solidFill>
                  <a:latin typeface="Helvetica" charset="0"/>
                  <a:ea typeface="Helvetica" charset="0"/>
                  <a:cs typeface="Helvetica" charset="0"/>
                </a:endParaRPr>
              </a:p>
              <a:p>
                <a:pPr marL="342900" indent="-342900">
                  <a:lnSpc>
                    <a:spcPct val="150000"/>
                  </a:lnSpc>
                  <a:buFont typeface="+mj-lt"/>
                  <a:buAutoNum type="arabicPeriod"/>
                </a:pPr>
                <a:r>
                  <a:rPr lang="en-US" dirty="0">
                    <a:solidFill>
                      <a:prstClr val="black"/>
                    </a:solidFill>
                    <a:latin typeface="Helvetica" charset="0"/>
                    <a:ea typeface="Helvetica" charset="0"/>
                    <a:cs typeface="Helvetica" charset="0"/>
                  </a:rPr>
                  <a:t>Chi-square: </a:t>
                </a:r>
                <a14:m>
                  <m:oMath xmlns:m="http://schemas.openxmlformats.org/officeDocument/2006/math">
                    <m:sSup>
                      <m:sSupPr>
                        <m:ctrlPr>
                          <a:rPr lang="en-US" i="1">
                            <a:solidFill>
                              <a:prstClr val="black"/>
                            </a:solidFill>
                            <a:latin typeface="Cambria Math" panose="02040503050406030204" pitchFamily="18" charset="0"/>
                            <a:ea typeface="Helvetica" charset="0"/>
                            <a:cs typeface="Helvetica" charset="0"/>
                          </a:rPr>
                        </m:ctrlPr>
                      </m:sSupPr>
                      <m:e>
                        <m:r>
                          <a:rPr lang="en-US" i="1">
                            <a:solidFill>
                              <a:prstClr val="black"/>
                            </a:solidFill>
                            <a:latin typeface="Cambria Math" charset="0"/>
                            <a:ea typeface="Helvetica" charset="0"/>
                            <a:cs typeface="Helvetica" charset="0"/>
                          </a:rPr>
                          <m:t>𝜒</m:t>
                        </m:r>
                      </m:e>
                      <m:sup>
                        <m:r>
                          <a:rPr lang="en-US" i="1">
                            <a:solidFill>
                              <a:prstClr val="black"/>
                            </a:solidFill>
                            <a:latin typeface="Cambria Math" charset="0"/>
                            <a:ea typeface="Helvetica" charset="0"/>
                            <a:cs typeface="Helvetica" charset="0"/>
                          </a:rPr>
                          <m:t>2</m:t>
                        </m:r>
                      </m:sup>
                    </m:sSup>
                    <m:r>
                      <a:rPr lang="en-US" i="1">
                        <a:solidFill>
                          <a:prstClr val="black"/>
                        </a:solidFill>
                        <a:latin typeface="Cambria Math" charset="0"/>
                        <a:ea typeface="Helvetica" charset="0"/>
                        <a:cs typeface="Helvetica" charset="0"/>
                      </a:rPr>
                      <m:t>=</m:t>
                    </m:r>
                    <m:nary>
                      <m:naryPr>
                        <m:chr m:val="∑"/>
                        <m:subHide m:val="on"/>
                        <m:supHide m:val="on"/>
                        <m:ctrlPr>
                          <a:rPr lang="en-US" i="1">
                            <a:solidFill>
                              <a:prstClr val="black"/>
                            </a:solidFill>
                            <a:latin typeface="Cambria Math" panose="02040503050406030204" pitchFamily="18" charset="0"/>
                            <a:ea typeface="Helvetica" charset="0"/>
                            <a:cs typeface="Helvetica" charset="0"/>
                          </a:rPr>
                        </m:ctrlPr>
                      </m:naryPr>
                      <m:sub/>
                      <m:sup/>
                      <m:e>
                        <m:f>
                          <m:fPr>
                            <m:ctrlPr>
                              <a:rPr lang="en-US" i="1">
                                <a:solidFill>
                                  <a:prstClr val="black"/>
                                </a:solidFill>
                                <a:latin typeface="Cambria Math" panose="02040503050406030204" pitchFamily="18" charset="0"/>
                                <a:ea typeface="Helvetica" charset="0"/>
                                <a:cs typeface="Helvetica" charset="0"/>
                              </a:rPr>
                            </m:ctrlPr>
                          </m:fPr>
                          <m:num>
                            <m:sSup>
                              <m:sSupPr>
                                <m:ctrlPr>
                                  <a:rPr lang="en-US" i="1">
                                    <a:solidFill>
                                      <a:prstClr val="black"/>
                                    </a:solidFill>
                                    <a:latin typeface="Cambria Math" panose="02040503050406030204" pitchFamily="18" charset="0"/>
                                    <a:ea typeface="Helvetica" charset="0"/>
                                    <a:cs typeface="Helvetica" charset="0"/>
                                  </a:rPr>
                                </m:ctrlPr>
                              </m:sSupPr>
                              <m:e>
                                <m:d>
                                  <m:dPr>
                                    <m:ctrlPr>
                                      <a:rPr lang="en-US" i="1">
                                        <a:solidFill>
                                          <a:prstClr val="black"/>
                                        </a:solidFill>
                                        <a:latin typeface="Cambria Math" panose="02040503050406030204" pitchFamily="18" charset="0"/>
                                        <a:ea typeface="Helvetica" charset="0"/>
                                        <a:cs typeface="Helvetica" charset="0"/>
                                      </a:rPr>
                                    </m:ctrlPr>
                                  </m:dPr>
                                  <m:e>
                                    <m:r>
                                      <a:rPr lang="en-US" i="1">
                                        <a:solidFill>
                                          <a:prstClr val="black"/>
                                        </a:solidFill>
                                        <a:latin typeface="Cambria Math" charset="0"/>
                                        <a:ea typeface="Helvetica" charset="0"/>
                                        <a:cs typeface="Helvetica" charset="0"/>
                                      </a:rPr>
                                      <m:t>𝑂</m:t>
                                    </m:r>
                                    <m:r>
                                      <a:rPr lang="en-US" i="1">
                                        <a:solidFill>
                                          <a:prstClr val="black"/>
                                        </a:solidFill>
                                        <a:latin typeface="Cambria Math" charset="0"/>
                                        <a:ea typeface="Helvetica" charset="0"/>
                                        <a:cs typeface="Helvetica" charset="0"/>
                                      </a:rPr>
                                      <m:t>−</m:t>
                                    </m:r>
                                    <m:r>
                                      <a:rPr lang="en-US" i="1">
                                        <a:solidFill>
                                          <a:prstClr val="black"/>
                                        </a:solidFill>
                                        <a:latin typeface="Cambria Math" charset="0"/>
                                        <a:ea typeface="Helvetica" charset="0"/>
                                        <a:cs typeface="Helvetica" charset="0"/>
                                      </a:rPr>
                                      <m:t>𝐸</m:t>
                                    </m:r>
                                  </m:e>
                                </m:d>
                              </m:e>
                              <m:sup>
                                <m:r>
                                  <a:rPr lang="en-US" i="1">
                                    <a:solidFill>
                                      <a:prstClr val="black"/>
                                    </a:solidFill>
                                    <a:latin typeface="Cambria Math" charset="0"/>
                                    <a:ea typeface="Helvetica" charset="0"/>
                                    <a:cs typeface="Helvetica" charset="0"/>
                                  </a:rPr>
                                  <m:t>2</m:t>
                                </m:r>
                              </m:sup>
                            </m:sSup>
                          </m:num>
                          <m:den>
                            <m:r>
                              <a:rPr lang="en-US" i="1">
                                <a:solidFill>
                                  <a:prstClr val="black"/>
                                </a:solidFill>
                                <a:latin typeface="Cambria Math" charset="0"/>
                                <a:ea typeface="Helvetica" charset="0"/>
                                <a:cs typeface="Helvetica" charset="0"/>
                              </a:rPr>
                              <m:t>𝐸</m:t>
                            </m:r>
                          </m:den>
                        </m:f>
                      </m:e>
                    </m:nary>
                  </m:oMath>
                </a14:m>
                <a:endParaRPr lang="en-US" dirty="0">
                  <a:solidFill>
                    <a:prstClr val="black"/>
                  </a:solidFill>
                  <a:latin typeface="Helvetica" charset="0"/>
                  <a:ea typeface="Helvetica" charset="0"/>
                  <a:cs typeface="Helvetica" charset="0"/>
                </a:endParaRPr>
              </a:p>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Inverse Term Frequency (IDF)</a:t>
                </a:r>
              </a:p>
              <a:p>
                <a:pPr marL="342900" indent="-342900" defTabSz="914400">
                  <a:lnSpc>
                    <a:spcPct val="150000"/>
                  </a:lnSpc>
                  <a:buFont typeface="+mj-lt"/>
                  <a:buAutoNum type="arabicPeriod"/>
                </a:pPr>
                <a:r>
                  <a:rPr lang="en-US" dirty="0" err="1">
                    <a:solidFill>
                      <a:prstClr val="black"/>
                    </a:solidFill>
                    <a:latin typeface="Helvetica" charset="0"/>
                    <a:ea typeface="Helvetica" charset="0"/>
                    <a:cs typeface="Helvetica" charset="0"/>
                  </a:rPr>
                  <a:t>Stopword</a:t>
                </a:r>
                <a:r>
                  <a:rPr lang="en-US" dirty="0">
                    <a:solidFill>
                      <a:prstClr val="black"/>
                    </a:solidFill>
                    <a:latin typeface="Helvetica" charset="0"/>
                    <a:ea typeface="Helvetica" charset="0"/>
                    <a:cs typeface="Helvetica" charset="0"/>
                  </a:rPr>
                  <a:t> ratio</a:t>
                </a:r>
              </a:p>
              <a:p>
                <a:pPr marL="342900" indent="-342900" defTabSz="914400">
                  <a:lnSpc>
                    <a:spcPct val="150000"/>
                  </a:lnSpc>
                  <a:buFont typeface="+mj-lt"/>
                  <a:buAutoNum type="arabicPeriod"/>
                </a:pPr>
                <a:r>
                  <a:rPr lang="en-US" dirty="0">
                    <a:solidFill>
                      <a:prstClr val="black"/>
                    </a:solidFill>
                    <a:latin typeface="Helvetica" charset="0"/>
                    <a:ea typeface="Helvetica" charset="0"/>
                    <a:cs typeface="Helvetica" charset="0"/>
                  </a:rPr>
                  <a:t>Capitalization signals</a:t>
                </a:r>
              </a:p>
              <a:p>
                <a:pPr>
                  <a:lnSpc>
                    <a:spcPct val="150000"/>
                  </a:lnSpc>
                </a:pPr>
                <a:r>
                  <a:rPr lang="is-IS" b="1" dirty="0">
                    <a:solidFill>
                      <a:prstClr val="black"/>
                    </a:solidFill>
                    <a:latin typeface="Helvetica" charset="0"/>
                    <a:ea typeface="Helvetica" charset="0"/>
                    <a:cs typeface="Helvetica" charset="0"/>
                  </a:rPr>
                  <a:t>… …</a:t>
                </a:r>
                <a:endParaRPr lang="en-US" b="1" dirty="0">
                  <a:solidFill>
                    <a:prstClr val="black"/>
                  </a:solidFill>
                  <a:latin typeface="Helvetica" charset="0"/>
                  <a:ea typeface="Helvetica" charset="0"/>
                  <a:cs typeface="Helvetica"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1933071" y="2566390"/>
                <a:ext cx="4292277" cy="3477234"/>
              </a:xfrm>
              <a:prstGeom prst="rect">
                <a:avLst/>
              </a:prstGeom>
              <a:blipFill rotWithShape="0">
                <a:blip r:embed="rId3"/>
                <a:stretch>
                  <a:fillRect l="-1136" b="-526"/>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biLevel thresh="50000"/>
            <a:alphaModFix amt="85000"/>
          </a:blip>
          <a:srcRect l="30225" t="44797" r="38504" b="12623"/>
          <a:stretch/>
        </p:blipFill>
        <p:spPr>
          <a:xfrm>
            <a:off x="287232" y="3295660"/>
            <a:ext cx="1358607" cy="1097280"/>
          </a:xfrm>
          <a:prstGeom prst="rect">
            <a:avLst/>
          </a:prstGeom>
        </p:spPr>
      </p:pic>
      <p:sp>
        <p:nvSpPr>
          <p:cNvPr id="5" name="Rectangle 4"/>
          <p:cNvSpPr/>
          <p:nvPr/>
        </p:nvSpPr>
        <p:spPr>
          <a:xfrm>
            <a:off x="5641230" y="2850203"/>
            <a:ext cx="2510444" cy="16590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    this paper</a:t>
            </a:r>
          </a:p>
          <a:p>
            <a:r>
              <a:rPr lang="en-US" sz="1600" dirty="0">
                <a:solidFill>
                  <a:schemeClr val="tx1"/>
                </a:solidFill>
              </a:rPr>
              <a:t>0    experiments show</a:t>
            </a:r>
          </a:p>
          <a:p>
            <a:r>
              <a:rPr lang="is-IS" sz="1600" dirty="0">
                <a:solidFill>
                  <a:schemeClr val="tx1"/>
                </a:solidFill>
              </a:rPr>
              <a:t>……</a:t>
            </a:r>
            <a:endParaRPr lang="en-US" sz="1600" dirty="0">
              <a:solidFill>
                <a:schemeClr val="tx1"/>
              </a:solidFill>
            </a:endParaRPr>
          </a:p>
          <a:p>
            <a:r>
              <a:rPr lang="en-US" sz="1600" dirty="0">
                <a:solidFill>
                  <a:schemeClr val="tx1"/>
                </a:solidFill>
              </a:rPr>
              <a:t>1    support vector machine</a:t>
            </a:r>
          </a:p>
          <a:p>
            <a:r>
              <a:rPr lang="en-US" sz="1600" dirty="0">
                <a:solidFill>
                  <a:schemeClr val="tx1"/>
                </a:solidFill>
              </a:rPr>
              <a:t>1    np hard</a:t>
            </a:r>
          </a:p>
          <a:p>
            <a:r>
              <a:rPr lang="is-IS" sz="1600" dirty="0">
                <a:solidFill>
                  <a:schemeClr val="tx1"/>
                </a:solidFill>
              </a:rPr>
              <a:t>……</a:t>
            </a:r>
            <a:endParaRPr lang="en-US" sz="1600" dirty="0">
              <a:solidFill>
                <a:schemeClr val="tx1"/>
              </a:solidFill>
            </a:endParaRPr>
          </a:p>
        </p:txBody>
      </p:sp>
      <p:sp>
        <p:nvSpPr>
          <p:cNvPr id="19" name="Rectangle 18"/>
          <p:cNvSpPr/>
          <p:nvPr/>
        </p:nvSpPr>
        <p:spPr>
          <a:xfrm>
            <a:off x="8610601" y="2566389"/>
            <a:ext cx="3429376" cy="3789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0.999, support vector machine</a:t>
            </a:r>
          </a:p>
          <a:p>
            <a:r>
              <a:rPr lang="en-US" sz="1600" dirty="0">
                <a:solidFill>
                  <a:schemeClr val="tx1"/>
                </a:solidFill>
              </a:rPr>
              <a:t>0.999, objective function</a:t>
            </a:r>
          </a:p>
          <a:p>
            <a:r>
              <a:rPr lang="en-US" sz="1600" dirty="0">
                <a:solidFill>
                  <a:schemeClr val="tx1"/>
                </a:solidFill>
              </a:rPr>
              <a:t>0.999, source code</a:t>
            </a:r>
          </a:p>
          <a:p>
            <a:r>
              <a:rPr lang="en-US" sz="1600" dirty="0">
                <a:solidFill>
                  <a:schemeClr val="tx1"/>
                </a:solidFill>
              </a:rPr>
              <a:t>0.999, upper bound</a:t>
            </a:r>
          </a:p>
          <a:p>
            <a:r>
              <a:rPr lang="en-US" sz="1600" dirty="0">
                <a:solidFill>
                  <a:schemeClr val="tx1"/>
                </a:solidFill>
              </a:rPr>
              <a:t>0.999, optical flow</a:t>
            </a:r>
          </a:p>
          <a:p>
            <a:r>
              <a:rPr lang="en-US" sz="1600" dirty="0">
                <a:solidFill>
                  <a:schemeClr val="tx1"/>
                </a:solidFill>
              </a:rPr>
              <a:t>0.999, hidden </a:t>
            </a:r>
            <a:r>
              <a:rPr lang="en-US" sz="1600" dirty="0" err="1">
                <a:solidFill>
                  <a:schemeClr val="tx1"/>
                </a:solidFill>
              </a:rPr>
              <a:t>markov</a:t>
            </a:r>
            <a:r>
              <a:rPr lang="en-US" sz="1600" dirty="0">
                <a:solidFill>
                  <a:schemeClr val="tx1"/>
                </a:solidFill>
              </a:rPr>
              <a:t> model</a:t>
            </a:r>
          </a:p>
          <a:p>
            <a:r>
              <a:rPr lang="is-IS" sz="1600" dirty="0">
                <a:solidFill>
                  <a:schemeClr val="tx1"/>
                </a:solidFill>
              </a:rPr>
              <a:t>…</a:t>
            </a:r>
          </a:p>
          <a:p>
            <a:r>
              <a:rPr lang="en-US" sz="1600" dirty="0">
                <a:solidFill>
                  <a:schemeClr val="tx1"/>
                </a:solidFill>
              </a:rPr>
              <a:t>0.851, period doubling</a:t>
            </a:r>
          </a:p>
          <a:p>
            <a:r>
              <a:rPr lang="en-US" sz="1600" dirty="0">
                <a:solidFill>
                  <a:schemeClr val="tx1"/>
                </a:solidFill>
              </a:rPr>
              <a:t>0.851, digital game based learning</a:t>
            </a:r>
          </a:p>
          <a:p>
            <a:r>
              <a:rPr lang="en-US" sz="1600" dirty="0">
                <a:solidFill>
                  <a:schemeClr val="tx1"/>
                </a:solidFill>
              </a:rPr>
              <a:t>0.850, bus architecture</a:t>
            </a:r>
          </a:p>
          <a:p>
            <a:r>
              <a:rPr lang="en-US" sz="1600" dirty="0">
                <a:solidFill>
                  <a:schemeClr val="tx1"/>
                </a:solidFill>
              </a:rPr>
              <a:t>0.850, parabolic partial differential equations</a:t>
            </a:r>
          </a:p>
          <a:p>
            <a:r>
              <a:rPr lang="is-IS" sz="1600" dirty="0">
                <a:solidFill>
                  <a:schemeClr val="tx1"/>
                </a:solidFill>
              </a:rPr>
              <a:t>…</a:t>
            </a:r>
          </a:p>
          <a:p>
            <a:r>
              <a:rPr lang="is-IS" sz="1600" dirty="0">
                <a:solidFill>
                  <a:schemeClr val="tx1"/>
                </a:solidFill>
              </a:rPr>
              <a:t>0.000, this paper</a:t>
            </a:r>
          </a:p>
          <a:p>
            <a:r>
              <a:rPr lang="is-IS" sz="1600" dirty="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2885821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a:t>
            </a:r>
            <a:br>
              <a:rPr lang="en-US" altLang="zh-CN" dirty="0"/>
            </a:br>
            <a:r>
              <a:rPr lang="en-US" altLang="zh-CN" dirty="0">
                <a:sym typeface="Wingdings"/>
              </a:rPr>
              <a:t>Phrasal Segmentation using Viterbi </a:t>
            </a:r>
            <a:r>
              <a:rPr lang="en-US" altLang="zh-CN" dirty="0" err="1">
                <a:sym typeface="Wingdings"/>
              </a:rPr>
              <a:t>Algo</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8</a:t>
            </a:fld>
            <a:endParaRPr lang="en-US" dirty="0"/>
          </a:p>
        </p:txBody>
      </p:sp>
      <p:sp>
        <p:nvSpPr>
          <p:cNvPr id="46" name="Rectangle 45"/>
          <p:cNvSpPr/>
          <p:nvPr/>
        </p:nvSpPr>
        <p:spPr>
          <a:xfrm>
            <a:off x="1677593" y="2261325"/>
            <a:ext cx="10788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a:t>
            </a:r>
          </a:p>
        </p:txBody>
      </p:sp>
      <p:sp>
        <p:nvSpPr>
          <p:cNvPr id="47" name="Rectangle 46"/>
          <p:cNvSpPr/>
          <p:nvPr/>
        </p:nvSpPr>
        <p:spPr>
          <a:xfrm>
            <a:off x="2975909" y="2261325"/>
            <a:ext cx="1042416"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Blanket</a:t>
            </a:r>
          </a:p>
        </p:txBody>
      </p:sp>
      <p:sp>
        <p:nvSpPr>
          <p:cNvPr id="48" name="Rectangle 47"/>
          <p:cNvSpPr/>
          <p:nvPr/>
        </p:nvSpPr>
        <p:spPr>
          <a:xfrm>
            <a:off x="4237781" y="2261325"/>
            <a:ext cx="111556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a:t>
            </a:r>
          </a:p>
        </p:txBody>
      </p:sp>
      <p:sp>
        <p:nvSpPr>
          <p:cNvPr id="49" name="Rectangle 48"/>
          <p:cNvSpPr/>
          <p:nvPr/>
        </p:nvSpPr>
        <p:spPr>
          <a:xfrm>
            <a:off x="5572805" y="2269674"/>
            <a:ext cx="128016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Selection</a:t>
            </a:r>
          </a:p>
        </p:txBody>
      </p:sp>
      <p:sp>
        <p:nvSpPr>
          <p:cNvPr id="50" name="Rectangle 49"/>
          <p:cNvSpPr/>
          <p:nvPr/>
        </p:nvSpPr>
        <p:spPr>
          <a:xfrm>
            <a:off x="7072423" y="2269674"/>
            <a:ext cx="585214"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51" name="Rectangle 50"/>
          <p:cNvSpPr/>
          <p:nvPr/>
        </p:nvSpPr>
        <p:spPr>
          <a:xfrm>
            <a:off x="7877095" y="2269674"/>
            <a:ext cx="1085757"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a:t>
            </a:r>
          </a:p>
        </p:txBody>
      </p:sp>
      <p:sp>
        <p:nvSpPr>
          <p:cNvPr id="52" name="Rectangle 51"/>
          <p:cNvSpPr/>
          <p:nvPr/>
        </p:nvSpPr>
        <p:spPr>
          <a:xfrm>
            <a:off x="9182310" y="2260530"/>
            <a:ext cx="922870"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Vector</a:t>
            </a:r>
            <a:endParaRPr lang="en-US" dirty="0">
              <a:solidFill>
                <a:sysClr val="windowText" lastClr="000000"/>
              </a:solidFill>
              <a:latin typeface="Helvetica" charset="0"/>
              <a:ea typeface="Helvetica" charset="0"/>
              <a:cs typeface="Helvetica" charset="0"/>
            </a:endParaRPr>
          </a:p>
        </p:txBody>
      </p:sp>
      <p:sp>
        <p:nvSpPr>
          <p:cNvPr id="53" name="Rectangle 52"/>
          <p:cNvSpPr/>
          <p:nvPr/>
        </p:nvSpPr>
        <p:spPr>
          <a:xfrm>
            <a:off x="10319478" y="2259735"/>
            <a:ext cx="1310375" cy="354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latin typeface="Helvetica" charset="0"/>
                <a:ea typeface="Helvetica" charset="0"/>
                <a:cs typeface="Helvetica" charset="0"/>
              </a:rPr>
              <a:t>Machine</a:t>
            </a:r>
            <a:endParaRPr lang="en-US" dirty="0">
              <a:solidFill>
                <a:sysClr val="windowText" lastClr="000000"/>
              </a:solidFill>
              <a:latin typeface="Helvetica" charset="0"/>
              <a:ea typeface="Helvetica" charset="0"/>
              <a:cs typeface="Helvetica" charset="0"/>
            </a:endParaRPr>
          </a:p>
        </p:txBody>
      </p:sp>
      <p:sp>
        <p:nvSpPr>
          <p:cNvPr id="67" name="Rectangle 66"/>
          <p:cNvSpPr/>
          <p:nvPr/>
        </p:nvSpPr>
        <p:spPr>
          <a:xfrm>
            <a:off x="63162" y="2807863"/>
            <a:ext cx="12065676" cy="369332"/>
          </a:xfrm>
          <a:prstGeom prst="rect">
            <a:avLst/>
          </a:prstGeom>
          <a:noFill/>
        </p:spPr>
        <p:txBody>
          <a:bodyPr wrap="square">
            <a:spAutoFit/>
          </a:bodyPr>
          <a:lstStyle/>
          <a:p>
            <a:pPr algn="ctr"/>
            <a:r>
              <a:rPr lang="en-US" dirty="0">
                <a:latin typeface="Helvetica" charset="0"/>
                <a:ea typeface="Helvetica" charset="0"/>
                <a:cs typeface="Helvetica" charset="0"/>
              </a:rPr>
              <a:t>Count </a:t>
            </a:r>
            <a:r>
              <a:rPr lang="en-US" b="1" dirty="0">
                <a:latin typeface="Helvetica" charset="0"/>
                <a:ea typeface="Helvetica" charset="0"/>
                <a:cs typeface="Helvetica" charset="0"/>
              </a:rPr>
              <a:t>Raw</a:t>
            </a:r>
            <a:r>
              <a:rPr lang="en-US" dirty="0">
                <a:latin typeface="Helvetica" charset="0"/>
                <a:ea typeface="Helvetica" charset="0"/>
                <a:cs typeface="Helvetica" charset="0"/>
              </a:rPr>
              <a:t> N-gram </a:t>
            </a:r>
            <a:r>
              <a:rPr lang="en-US" b="1" dirty="0">
                <a:latin typeface="Helvetica" charset="0"/>
                <a:ea typeface="Helvetica" charset="0"/>
                <a:cs typeface="Helvetica" charset="0"/>
              </a:rPr>
              <a:t>Frequency</a:t>
            </a:r>
            <a:r>
              <a:rPr lang="en-US" dirty="0">
                <a:latin typeface="Helvetica" charset="0"/>
                <a:ea typeface="Helvetica" charset="0"/>
                <a:cs typeface="Helvetica" charset="0"/>
              </a:rPr>
              <a:t>: “Markov”+=1, “Markov Blanket”+=1, “Markov Blanket Feature”+=1, </a:t>
            </a:r>
            <a:r>
              <a:rPr lang="is-IS" dirty="0">
                <a:latin typeface="Helvetica" charset="0"/>
                <a:ea typeface="Helvetica" charset="0"/>
                <a:cs typeface="Helvetica" charset="0"/>
              </a:rPr>
              <a:t>…</a:t>
            </a:r>
            <a:endParaRPr lang="en-US" dirty="0">
              <a:latin typeface="Helvetica" charset="0"/>
              <a:ea typeface="Helvetica" charset="0"/>
              <a:cs typeface="Helvetica" charset="0"/>
            </a:endParaRPr>
          </a:p>
        </p:txBody>
      </p:sp>
      <p:sp>
        <p:nvSpPr>
          <p:cNvPr id="69" name="Rectangle 68"/>
          <p:cNvSpPr/>
          <p:nvPr/>
        </p:nvSpPr>
        <p:spPr>
          <a:xfrm>
            <a:off x="145407" y="2195923"/>
            <a:ext cx="1488949" cy="369332"/>
          </a:xfrm>
          <a:prstGeom prst="rect">
            <a:avLst/>
          </a:prstGeom>
        </p:spPr>
        <p:txBody>
          <a:bodyPr wrap="square">
            <a:spAutoFit/>
          </a:bodyPr>
          <a:lstStyle/>
          <a:p>
            <a:r>
              <a:rPr lang="en-US" dirty="0">
                <a:latin typeface="Helvetica" charset="0"/>
                <a:ea typeface="Helvetica" charset="0"/>
                <a:cs typeface="Helvetica" charset="0"/>
              </a:rPr>
              <a:t>Raw Input:</a:t>
            </a:r>
          </a:p>
        </p:txBody>
      </p:sp>
      <p:sp>
        <p:nvSpPr>
          <p:cNvPr id="74" name="Rectangle 73"/>
          <p:cNvSpPr/>
          <p:nvPr/>
        </p:nvSpPr>
        <p:spPr>
          <a:xfrm>
            <a:off x="1916889" y="3442269"/>
            <a:ext cx="8358222" cy="830997"/>
          </a:xfrm>
          <a:prstGeom prst="rect">
            <a:avLst/>
          </a:prstGeom>
          <a:solidFill>
            <a:schemeClr val="accent1">
              <a:alpha val="50000"/>
            </a:schemeClr>
          </a:solidFill>
        </p:spPr>
        <p:txBody>
          <a:bodyPr wrap="square">
            <a:spAutoFit/>
          </a:bodyPr>
          <a:lstStyle/>
          <a:p>
            <a:pPr algn="ctr"/>
            <a:r>
              <a:rPr lang="en-US" sz="2400" dirty="0">
                <a:latin typeface="Helvetica" charset="0"/>
                <a:ea typeface="Helvetica" charset="0"/>
                <a:cs typeface="Helvetica" charset="0"/>
              </a:rPr>
              <a:t>Statistical signals (e.g., significance score, PMI) become </a:t>
            </a:r>
            <a:r>
              <a:rPr lang="en-US" sz="2400" b="1" dirty="0">
                <a:latin typeface="Helvetica" charset="0"/>
                <a:ea typeface="Helvetica" charset="0"/>
                <a:cs typeface="Helvetica" charset="0"/>
              </a:rPr>
              <a:t>more accurate</a:t>
            </a:r>
            <a:r>
              <a:rPr lang="en-US" sz="2400" dirty="0">
                <a:latin typeface="Helvetica" charset="0"/>
                <a:ea typeface="Helvetica" charset="0"/>
                <a:cs typeface="Helvetica" charset="0"/>
              </a:rPr>
              <a:t> using rectified frequency</a:t>
            </a:r>
          </a:p>
        </p:txBody>
      </p:sp>
      <p:sp>
        <p:nvSpPr>
          <p:cNvPr id="3" name="TextBox 2">
            <a:extLst>
              <a:ext uri="{FF2B5EF4-FFF2-40B4-BE49-F238E27FC236}">
                <a16:creationId xmlns:a16="http://schemas.microsoft.com/office/drawing/2014/main" id="{B33738EF-0CEA-4C48-9EE0-83C591A0EC2F}"/>
              </a:ext>
            </a:extLst>
          </p:cNvPr>
          <p:cNvSpPr txBox="1"/>
          <p:nvPr/>
        </p:nvSpPr>
        <p:spPr>
          <a:xfrm>
            <a:off x="4130040" y="4815039"/>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148A56F8-6410-B241-9C11-813A54D33B87}"/>
              </a:ext>
            </a:extLst>
          </p:cNvPr>
          <p:cNvSpPr txBox="1"/>
          <p:nvPr/>
        </p:nvSpPr>
        <p:spPr>
          <a:xfrm>
            <a:off x="6888480" y="4860759"/>
            <a:ext cx="184731" cy="369332"/>
          </a:xfrm>
          <a:prstGeom prst="rect">
            <a:avLst/>
          </a:prstGeom>
          <a:noFill/>
        </p:spPr>
        <p:txBody>
          <a:bodyPr wrap="none" rtlCol="0">
            <a:spAutoFit/>
          </a:bodyPr>
          <a:lstStyle/>
          <a:p>
            <a:endParaRPr lang="en-US" dirty="0"/>
          </a:p>
        </p:txBody>
      </p:sp>
      <p:sp>
        <p:nvSpPr>
          <p:cNvPr id="54" name="Rectangle 53"/>
          <p:cNvSpPr/>
          <p:nvPr/>
        </p:nvSpPr>
        <p:spPr>
          <a:xfrm>
            <a:off x="1754766" y="4686854"/>
            <a:ext cx="2340732" cy="354903"/>
          </a:xfrm>
          <a:prstGeom prst="rect">
            <a:avLst/>
          </a:prstGeom>
          <a:solidFill>
            <a:srgbClr val="FFC000">
              <a:alpha val="4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Markov Blanket</a:t>
            </a:r>
          </a:p>
        </p:txBody>
      </p:sp>
      <p:sp>
        <p:nvSpPr>
          <p:cNvPr id="55" name="Rectangle 54"/>
          <p:cNvSpPr/>
          <p:nvPr/>
        </p:nvSpPr>
        <p:spPr>
          <a:xfrm>
            <a:off x="4305809" y="4686854"/>
            <a:ext cx="2615184" cy="354903"/>
          </a:xfrm>
          <a:prstGeom prst="rect">
            <a:avLst/>
          </a:prstGeom>
          <a:solidFill>
            <a:srgbClr val="DAE9F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Feature Selection</a:t>
            </a:r>
          </a:p>
        </p:txBody>
      </p:sp>
      <p:sp>
        <p:nvSpPr>
          <p:cNvPr id="57" name="Rectangle 56"/>
          <p:cNvSpPr/>
          <p:nvPr/>
        </p:nvSpPr>
        <p:spPr>
          <a:xfrm>
            <a:off x="7945123" y="4686854"/>
            <a:ext cx="3752758" cy="354903"/>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Support Vector Machine</a:t>
            </a:r>
          </a:p>
        </p:txBody>
      </p:sp>
      <p:sp>
        <p:nvSpPr>
          <p:cNvPr id="66" name="Rectangle 65"/>
          <p:cNvSpPr/>
          <p:nvPr/>
        </p:nvSpPr>
        <p:spPr>
          <a:xfrm>
            <a:off x="145407" y="5556718"/>
            <a:ext cx="12065676" cy="369332"/>
          </a:xfrm>
          <a:prstGeom prst="rect">
            <a:avLst/>
          </a:prstGeom>
          <a:noFill/>
        </p:spPr>
        <p:txBody>
          <a:bodyPr wrap="square">
            <a:spAutoFit/>
          </a:bodyPr>
          <a:lstStyle/>
          <a:p>
            <a:r>
              <a:rPr lang="en-US" dirty="0">
                <a:latin typeface="Helvetica" charset="0"/>
                <a:ea typeface="Helvetica" charset="0"/>
                <a:cs typeface="Helvetica" charset="0"/>
              </a:rPr>
              <a:t>Count</a:t>
            </a:r>
            <a:r>
              <a:rPr lang="en-US" b="1" dirty="0">
                <a:latin typeface="Helvetica" charset="0"/>
                <a:ea typeface="Helvetica" charset="0"/>
                <a:cs typeface="Helvetica" charset="0"/>
              </a:rPr>
              <a:t> Rectified Frequency:</a:t>
            </a:r>
            <a:r>
              <a:rPr lang="en-US" dirty="0">
                <a:latin typeface="Helvetica" charset="0"/>
                <a:ea typeface="Helvetica" charset="0"/>
                <a:cs typeface="Helvetica" charset="0"/>
              </a:rPr>
              <a:t> “Markov Blanket”+=1, “Feature Selection”+=1, “for”+=1, “Support Vector Machine”+=1</a:t>
            </a:r>
          </a:p>
        </p:txBody>
      </p:sp>
      <p:sp>
        <p:nvSpPr>
          <p:cNvPr id="68" name="Rectangle 67"/>
          <p:cNvSpPr/>
          <p:nvPr/>
        </p:nvSpPr>
        <p:spPr>
          <a:xfrm>
            <a:off x="7140453" y="4679423"/>
            <a:ext cx="585214" cy="354903"/>
          </a:xfrm>
          <a:prstGeom prst="rect">
            <a:avLst/>
          </a:prstGeom>
          <a:solidFill>
            <a:schemeClr val="accent6">
              <a:lumMod val="40000"/>
              <a:lumOff val="60000"/>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Helvetica" charset="0"/>
                <a:ea typeface="Helvetica" charset="0"/>
                <a:cs typeface="Helvetica" charset="0"/>
              </a:rPr>
              <a:t>for</a:t>
            </a:r>
          </a:p>
        </p:txBody>
      </p:sp>
      <p:sp>
        <p:nvSpPr>
          <p:cNvPr id="70" name="Rectangle 69"/>
          <p:cNvSpPr/>
          <p:nvPr/>
        </p:nvSpPr>
        <p:spPr>
          <a:xfrm>
            <a:off x="81280" y="4662212"/>
            <a:ext cx="1764232" cy="369332"/>
          </a:xfrm>
          <a:prstGeom prst="rect">
            <a:avLst/>
          </a:prstGeom>
        </p:spPr>
        <p:txBody>
          <a:bodyPr wrap="square">
            <a:spAutoFit/>
          </a:bodyPr>
          <a:lstStyle/>
          <a:p>
            <a:r>
              <a:rPr lang="en-US" dirty="0">
                <a:latin typeface="Helvetica" charset="0"/>
                <a:ea typeface="Helvetica" charset="0"/>
                <a:cs typeface="Helvetica" charset="0"/>
              </a:rPr>
              <a:t>Segmentation:</a:t>
            </a:r>
          </a:p>
        </p:txBody>
      </p:sp>
      <p:sp>
        <p:nvSpPr>
          <p:cNvPr id="6" name="TextBox 5"/>
          <p:cNvSpPr txBox="1"/>
          <p:nvPr/>
        </p:nvSpPr>
        <p:spPr>
          <a:xfrm>
            <a:off x="2132575" y="5123147"/>
            <a:ext cx="7926850" cy="369332"/>
          </a:xfrm>
          <a:prstGeom prst="rect">
            <a:avLst/>
          </a:prstGeom>
          <a:noFill/>
        </p:spPr>
        <p:txBody>
          <a:bodyPr wrap="none" rtlCol="0">
            <a:spAutoFit/>
          </a:bodyPr>
          <a:lstStyle/>
          <a:p>
            <a:r>
              <a:rPr lang="en-US" dirty="0">
                <a:latin typeface="Helvetica" charset="0"/>
                <a:ea typeface="Helvetica" charset="0"/>
                <a:cs typeface="Helvetica" charset="0"/>
              </a:rPr>
              <a:t>(Viterbi Algorithm based on Generative Process &amp; Estimated Quality Scores)</a:t>
            </a:r>
          </a:p>
        </p:txBody>
      </p:sp>
    </p:spTree>
    <p:extLst>
      <p:ext uri="{BB962C8B-B14F-4D97-AF65-F5344CB8AC3E}">
        <p14:creationId xmlns:p14="http://schemas.microsoft.com/office/powerpoint/2010/main" val="1107366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animBg="1"/>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b="1" dirty="0" err="1"/>
              <a:t>SegPhrase</a:t>
            </a:r>
            <a:r>
              <a:rPr lang="en-US" altLang="zh-CN" b="1" dirty="0"/>
              <a:t> </a:t>
            </a:r>
            <a:r>
              <a:rPr lang="en-US" altLang="zh-CN" dirty="0"/>
              <a:t>(SIGMOD’15): Quality Estimation </a:t>
            </a:r>
            <a:r>
              <a:rPr lang="en-US" altLang="zh-CN" dirty="0">
                <a:sym typeface="Wingdings"/>
              </a:rPr>
              <a:t> Phrasal Segmentation</a:t>
            </a:r>
            <a:endParaRPr lang="en-US" dirty="0"/>
          </a:p>
        </p:txBody>
      </p:sp>
      <p:sp>
        <p:nvSpPr>
          <p:cNvPr id="4" name="Slide Number Placeholder 3"/>
          <p:cNvSpPr>
            <a:spLocks noGrp="1"/>
          </p:cNvSpPr>
          <p:nvPr>
            <p:ph type="sldNum" sz="quarter" idx="12"/>
          </p:nvPr>
        </p:nvSpPr>
        <p:spPr/>
        <p:txBody>
          <a:bodyPr/>
          <a:lstStyle/>
          <a:p>
            <a:fld id="{5F56DFE6-1268-BF4E-85E8-8E7123343B70}" type="slidenum">
              <a:rPr lang="en-US" smtClean="0"/>
              <a:t>9</a:t>
            </a:fld>
            <a:endParaRPr lang="en-US"/>
          </a:p>
        </p:txBody>
      </p:sp>
      <p:grpSp>
        <p:nvGrpSpPr>
          <p:cNvPr id="7" name="Group 6"/>
          <p:cNvGrpSpPr/>
          <p:nvPr/>
        </p:nvGrpSpPr>
        <p:grpSpPr>
          <a:xfrm>
            <a:off x="832506" y="1572829"/>
            <a:ext cx="6441630" cy="5043227"/>
            <a:chOff x="3029914" y="1574288"/>
            <a:chExt cx="6441630" cy="5043227"/>
          </a:xfrm>
        </p:grpSpPr>
        <p:grpSp>
          <p:nvGrpSpPr>
            <p:cNvPr id="261" name="Group 260"/>
            <p:cNvGrpSpPr/>
            <p:nvPr/>
          </p:nvGrpSpPr>
          <p:grpSpPr>
            <a:xfrm>
              <a:off x="3029914" y="2390781"/>
              <a:ext cx="6441630" cy="4226734"/>
              <a:chOff x="4497750" y="7213485"/>
              <a:chExt cx="6441630" cy="4226734"/>
            </a:xfrm>
          </p:grpSpPr>
          <p:pic>
            <p:nvPicPr>
              <p:cNvPr id="254" name="Picture 253"/>
              <p:cNvPicPr>
                <a:picLocks noChangeAspect="1"/>
              </p:cNvPicPr>
              <p:nvPr/>
            </p:nvPicPr>
            <p:blipFill>
              <a:blip r:embed="rId3">
                <a:alphaModFix amt="35000"/>
              </a:blip>
              <a:stretch>
                <a:fillRect/>
              </a:stretch>
            </p:blipFill>
            <p:spPr>
              <a:xfrm>
                <a:off x="4497750" y="9611419"/>
                <a:ext cx="5775158" cy="1828800"/>
              </a:xfrm>
              <a:prstGeom prst="rect">
                <a:avLst/>
              </a:prstGeom>
            </p:spPr>
          </p:pic>
          <p:sp>
            <p:nvSpPr>
              <p:cNvPr id="256" name="Left-Right Arrow 255"/>
              <p:cNvSpPr/>
              <p:nvPr/>
            </p:nvSpPr>
            <p:spPr>
              <a:xfrm rot="16200000">
                <a:off x="6942496" y="8638624"/>
                <a:ext cx="885667" cy="4822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7892905" y="8653378"/>
                <a:ext cx="3046475" cy="461665"/>
              </a:xfrm>
              <a:prstGeom prst="rect">
                <a:avLst/>
              </a:prstGeom>
              <a:solidFill>
                <a:schemeClr val="accent6">
                  <a:lumMod val="40000"/>
                  <a:lumOff val="60000"/>
                  <a:alpha val="80000"/>
                </a:schemeClr>
              </a:solidFill>
            </p:spPr>
            <p:txBody>
              <a:bodyPr wrap="none">
                <a:spAutoFit/>
              </a:bodyPr>
              <a:lstStyle/>
              <a:p>
                <a:r>
                  <a:rPr lang="en-US" sz="2400" b="1" dirty="0"/>
                  <a:t>Mutual Enhancement!</a:t>
                </a:r>
              </a:p>
            </p:txBody>
          </p:sp>
          <p:sp>
            <p:nvSpPr>
              <p:cNvPr id="258" name="Rectangle 257"/>
              <p:cNvSpPr/>
              <p:nvPr/>
            </p:nvSpPr>
            <p:spPr>
              <a:xfrm>
                <a:off x="5715642" y="7213485"/>
                <a:ext cx="3339376" cy="523220"/>
              </a:xfrm>
              <a:prstGeom prst="rect">
                <a:avLst/>
              </a:prstGeom>
              <a:solidFill>
                <a:srgbClr val="FFC000">
                  <a:alpha val="50000"/>
                </a:srgbClr>
              </a:solidFill>
            </p:spPr>
            <p:txBody>
              <a:bodyPr wrap="none">
                <a:spAutoFit/>
              </a:bodyPr>
              <a:lstStyle/>
              <a:p>
                <a:r>
                  <a:rPr lang="en-US" altLang="zh-CN" sz="2800" b="1" dirty="0">
                    <a:latin typeface="Helvetica" charset="0"/>
                    <a:ea typeface="Helvetica" charset="0"/>
                    <a:cs typeface="Helvetica" charset="0"/>
                  </a:rPr>
                  <a:t>Quality Estimation</a:t>
                </a:r>
                <a:endParaRPr lang="en-US" sz="2800" b="1" dirty="0">
                  <a:latin typeface="Helvetica" charset="0"/>
                  <a:ea typeface="Helvetica" charset="0"/>
                  <a:cs typeface="Helvetica" charset="0"/>
                </a:endParaRPr>
              </a:p>
            </p:txBody>
          </p:sp>
          <p:sp>
            <p:nvSpPr>
              <p:cNvPr id="259" name="Rectangle 258"/>
              <p:cNvSpPr/>
              <p:nvPr/>
            </p:nvSpPr>
            <p:spPr>
              <a:xfrm>
                <a:off x="5405460" y="10022768"/>
                <a:ext cx="3959738" cy="523220"/>
              </a:xfrm>
              <a:prstGeom prst="rect">
                <a:avLst/>
              </a:prstGeom>
              <a:solidFill>
                <a:schemeClr val="accent1">
                  <a:lumMod val="40000"/>
                  <a:lumOff val="60000"/>
                  <a:alpha val="95000"/>
                </a:schemeClr>
              </a:solidFill>
            </p:spPr>
            <p:txBody>
              <a:bodyPr wrap="none">
                <a:spAutoFit/>
              </a:bodyPr>
              <a:lstStyle/>
              <a:p>
                <a:r>
                  <a:rPr lang="en-US" altLang="zh-CN" sz="2800" b="1" dirty="0">
                    <a:latin typeface="Helvetica" charset="0"/>
                    <a:ea typeface="Helvetica" charset="0"/>
                    <a:cs typeface="Helvetica" charset="0"/>
                  </a:rPr>
                  <a:t>Phrasal Segmentation</a:t>
                </a:r>
                <a:endParaRPr lang="en-US" sz="2800" b="1" dirty="0">
                  <a:latin typeface="Helvetica" charset="0"/>
                  <a:ea typeface="Helvetica" charset="0"/>
                  <a:cs typeface="Helvetica" charset="0"/>
                </a:endParaRPr>
              </a:p>
            </p:txBody>
          </p:sp>
        </p:grpSp>
        <p:pic>
          <p:nvPicPr>
            <p:cNvPr id="6" name="Picture 5"/>
            <p:cNvPicPr>
              <a:picLocks noChangeAspect="1"/>
            </p:cNvPicPr>
            <p:nvPr/>
          </p:nvPicPr>
          <p:blipFill>
            <a:blip r:embed="rId4">
              <a:alphaModFix amt="35000"/>
            </a:blip>
            <a:stretch>
              <a:fillRect/>
            </a:stretch>
          </p:blipFill>
          <p:spPr>
            <a:xfrm>
              <a:off x="3505980" y="1574288"/>
              <a:ext cx="4812904" cy="1828800"/>
            </a:xfrm>
            <a:prstGeom prst="rect">
              <a:avLst/>
            </a:prstGeom>
          </p:spPr>
        </p:pic>
      </p:grpSp>
      <p:sp>
        <p:nvSpPr>
          <p:cNvPr id="35" name="内容占位符 2"/>
          <p:cNvSpPr txBox="1">
            <a:spLocks/>
          </p:cNvSpPr>
          <p:nvPr/>
        </p:nvSpPr>
        <p:spPr>
          <a:xfrm>
            <a:off x="7453038" y="3050963"/>
            <a:ext cx="4588397" cy="2009219"/>
          </a:xfrm>
          <a:prstGeom prst="rect">
            <a:avLst/>
          </a:prstGeom>
        </p:spPr>
        <p:txBody>
          <a:bodyPr vert="horz" lIns="91436" tIns="45718" rIns="91436" bIns="45718" rtlCol="0">
            <a:noAutofit/>
          </a:bodyPr>
          <a:lstStyle>
            <a:lvl1pPr marL="461951" indent="-461951" algn="l" defTabSz="914354" rtl="0" eaLnBrk="1" latinLnBrk="0" hangingPunct="1">
              <a:lnSpc>
                <a:spcPct val="100000"/>
              </a:lnSpc>
              <a:spcBef>
                <a:spcPts val="600"/>
              </a:spcBef>
              <a:spcAft>
                <a:spcPts val="0"/>
              </a:spcAft>
              <a:buClr>
                <a:srgbClr val="0000CC"/>
              </a:buClr>
              <a:buSzPct val="80000"/>
              <a:buFont typeface="Wingdings" panose="05000000000000000000" pitchFamily="2" charset="2"/>
              <a:buChar char="q"/>
              <a:defRPr sz="2800" kern="1200">
                <a:solidFill>
                  <a:schemeClr val="tx1"/>
                </a:solidFill>
                <a:latin typeface="+mn-lt"/>
                <a:ea typeface="+mn-ea"/>
                <a:cs typeface="+mn-cs"/>
              </a:defRPr>
            </a:lvl1pPr>
            <a:lvl2pPr marL="738170" indent="-538149" algn="l" defTabSz="914354" rtl="0" eaLnBrk="1" latinLnBrk="0" hangingPunct="1">
              <a:lnSpc>
                <a:spcPct val="100000"/>
              </a:lnSpc>
              <a:spcBef>
                <a:spcPts val="600"/>
              </a:spcBef>
              <a:spcAft>
                <a:spcPts val="0"/>
              </a:spcAft>
              <a:buClr>
                <a:srgbClr val="BD582C"/>
              </a:buClr>
              <a:buSzPct val="80000"/>
              <a:buFont typeface="Wingdings" panose="05000000000000000000" pitchFamily="2" charset="2"/>
              <a:buChar char="q"/>
              <a:defRPr sz="2800" kern="1200">
                <a:solidFill>
                  <a:schemeClr val="tx1"/>
                </a:solidFill>
                <a:latin typeface="+mn-lt"/>
                <a:ea typeface="+mn-ea"/>
                <a:cs typeface="+mn-cs"/>
              </a:defRPr>
            </a:lvl2pPr>
            <a:lvl3pPr marL="858817" indent="-474651" algn="l" defTabSz="914354" rtl="0" eaLnBrk="1" latinLnBrk="0" hangingPunct="1">
              <a:lnSpc>
                <a:spcPct val="100000"/>
              </a:lnSpc>
              <a:spcBef>
                <a:spcPts val="600"/>
              </a:spcBef>
              <a:spcAft>
                <a:spcPts val="0"/>
              </a:spcAft>
              <a:buClr>
                <a:srgbClr val="008080"/>
              </a:buClr>
              <a:buSzPct val="80000"/>
              <a:buFont typeface="Wingdings" panose="05000000000000000000" pitchFamily="2" charset="2"/>
              <a:buChar char="q"/>
              <a:defRPr sz="2800" kern="1200">
                <a:solidFill>
                  <a:schemeClr val="tx1"/>
                </a:solidFill>
                <a:latin typeface="+mn-lt"/>
                <a:ea typeface="+mn-ea"/>
                <a:cs typeface="+mn-cs"/>
              </a:defRPr>
            </a:lvl3pPr>
            <a:lvl4pPr marL="1144559" indent="-522275" algn="l" defTabSz="914354" rtl="0" eaLnBrk="1" latinLnBrk="0" hangingPunct="1">
              <a:lnSpc>
                <a:spcPct val="100000"/>
              </a:lnSpc>
              <a:spcBef>
                <a:spcPts val="600"/>
              </a:spcBef>
              <a:spcAft>
                <a:spcPts val="0"/>
              </a:spcAft>
              <a:buClr>
                <a:srgbClr val="FF0000"/>
              </a:buClr>
              <a:buSzPct val="80000"/>
              <a:buFont typeface="Wingdings" panose="05000000000000000000" pitchFamily="2" charset="2"/>
              <a:buChar char="q"/>
              <a:defRPr sz="2800" kern="1200">
                <a:solidFill>
                  <a:schemeClr val="tx1"/>
                </a:solidFill>
                <a:latin typeface="+mn-lt"/>
                <a:ea typeface="+mn-ea"/>
                <a:cs typeface="+mn-cs"/>
              </a:defRPr>
            </a:lvl4pPr>
            <a:lvl5pPr marL="1376328" indent="-507987" algn="l" defTabSz="914354" rtl="0" eaLnBrk="1" latinLnBrk="0" hangingPunct="1">
              <a:lnSpc>
                <a:spcPct val="100000"/>
              </a:lnSpc>
              <a:spcBef>
                <a:spcPts val="600"/>
              </a:spcBef>
              <a:spcAft>
                <a:spcPts val="0"/>
              </a:spcAft>
              <a:buClr>
                <a:srgbClr val="7030A0"/>
              </a:buClr>
              <a:buSzPct val="80000"/>
              <a:buFont typeface="Wingdings" panose="05000000000000000000" pitchFamily="2" charset="2"/>
              <a:buChar char="q"/>
              <a:defRPr sz="2800" kern="1200">
                <a:solidFill>
                  <a:schemeClr val="tx1"/>
                </a:solidFill>
                <a:latin typeface="+mn-lt"/>
                <a:ea typeface="+mn-ea"/>
                <a:cs typeface="+mn-cs"/>
              </a:defRPr>
            </a:lvl5pPr>
            <a:lvl6pPr marL="109994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6pPr>
            <a:lvl7pPr marL="129993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7pPr>
            <a:lvl8pPr marL="1499925"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8pPr>
            <a:lvl9pPr marL="1699916" indent="-228589" algn="l" defTabSz="914354" rtl="0" eaLnBrk="1" latinLnBrk="0" hangingPunct="1">
              <a:lnSpc>
                <a:spcPct val="90000"/>
              </a:lnSpc>
              <a:spcBef>
                <a:spcPts val="200"/>
              </a:spcBef>
              <a:spcAft>
                <a:spcPts val="400"/>
              </a:spcAft>
              <a:buClr>
                <a:schemeClr val="accent1"/>
              </a:buClr>
              <a:buFont typeface="Calibri" pitchFamily="34" charset="0"/>
              <a:buChar char="◦"/>
              <a:defRPr sz="1500" kern="1200">
                <a:solidFill>
                  <a:schemeClr val="tx1">
                    <a:lumMod val="75000"/>
                    <a:lumOff val="25000"/>
                  </a:schemeClr>
                </a:solidFill>
                <a:latin typeface="+mn-lt"/>
                <a:ea typeface="+mn-ea"/>
                <a:cs typeface="+mn-cs"/>
              </a:defRPr>
            </a:lvl9pPr>
          </a:lstStyle>
          <a:p>
            <a:r>
              <a:rPr lang="en-US" sz="2400" dirty="0">
                <a:latin typeface="Helvetica" charset="0"/>
                <a:ea typeface="Helvetica" charset="0"/>
                <a:cs typeface="Helvetica" charset="0"/>
              </a:rPr>
              <a:t>Key Ideas of </a:t>
            </a:r>
            <a:r>
              <a:rPr lang="en-US" sz="2400" dirty="0" err="1">
                <a:latin typeface="Helvetica" charset="0"/>
                <a:ea typeface="Helvetica" charset="0"/>
                <a:cs typeface="Helvetica" charset="0"/>
              </a:rPr>
              <a:t>SegPhrase</a:t>
            </a:r>
            <a:endParaRPr lang="en-US" sz="2400" dirty="0">
              <a:latin typeface="Helvetica" charset="0"/>
              <a:ea typeface="Helvetica" charset="0"/>
              <a:cs typeface="Helvetica" charset="0"/>
            </a:endParaRPr>
          </a:p>
          <a:p>
            <a:pPr lvl="1"/>
            <a:r>
              <a:rPr lang="en-US" sz="2000" dirty="0">
                <a:latin typeface="Helvetica" charset="0"/>
                <a:ea typeface="Helvetica" charset="0"/>
                <a:cs typeface="Helvetica" charset="0"/>
              </a:rPr>
              <a:t>Weak Supervision</a:t>
            </a:r>
          </a:p>
          <a:p>
            <a:pPr lvl="2"/>
            <a:r>
              <a:rPr lang="en-US" sz="1800" dirty="0">
                <a:latin typeface="Helvetica" charset="0"/>
                <a:ea typeface="Helvetica" charset="0"/>
                <a:cs typeface="Helvetica" charset="0"/>
              </a:rPr>
              <a:t>Unifies multiple stat-signals</a:t>
            </a:r>
            <a:endParaRPr lang="en-US" sz="2000" dirty="0">
              <a:latin typeface="Helvetica" charset="0"/>
              <a:ea typeface="Helvetica" charset="0"/>
              <a:cs typeface="Helvetica" charset="0"/>
            </a:endParaRPr>
          </a:p>
          <a:p>
            <a:pPr lvl="1"/>
            <a:r>
              <a:rPr lang="en-US" sz="2000" dirty="0">
                <a:latin typeface="Helvetica" charset="0"/>
                <a:ea typeface="Helvetica" charset="0"/>
                <a:cs typeface="Helvetica" charset="0"/>
              </a:rPr>
              <a:t>Text Segmentation</a:t>
            </a:r>
          </a:p>
          <a:p>
            <a:pPr lvl="2"/>
            <a:r>
              <a:rPr lang="en-US" sz="1800" dirty="0">
                <a:latin typeface="Helvetica" charset="0"/>
                <a:ea typeface="Helvetica" charset="0"/>
                <a:cs typeface="Helvetica" charset="0"/>
              </a:rPr>
              <a:t>Rectifies phrase frequency</a:t>
            </a:r>
          </a:p>
        </p:txBody>
      </p:sp>
    </p:spTree>
    <p:extLst>
      <p:ext uri="{BB962C8B-B14F-4D97-AF65-F5344CB8AC3E}">
        <p14:creationId xmlns:p14="http://schemas.microsoft.com/office/powerpoint/2010/main" val="35765593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31750</TotalTime>
  <Words>6952</Words>
  <Application>Microsoft Macintosh PowerPoint</Application>
  <PresentationFormat>Widescreen</PresentationFormat>
  <Paragraphs>1168</Paragraphs>
  <Slides>67</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宋体</vt:lpstr>
      <vt:lpstr>Arial</vt:lpstr>
      <vt:lpstr>Calibri</vt:lpstr>
      <vt:lpstr>Calibri Light</vt:lpstr>
      <vt:lpstr>Cambria Math</vt:lpstr>
      <vt:lpstr>Consolas</vt:lpstr>
      <vt:lpstr>Corbel</vt:lpstr>
      <vt:lpstr>Helvetica</vt:lpstr>
      <vt:lpstr>Helvetica Light</vt:lpstr>
      <vt:lpstr>Helvetica Neue</vt:lpstr>
      <vt:lpstr>Wingdings</vt:lpstr>
      <vt:lpstr>Office Theme</vt:lpstr>
      <vt:lpstr>Scientific Text Mining and Knowledge Graphs  Chapter 1 Part 1: Phrase Mining</vt:lpstr>
      <vt:lpstr>Why Phrase Mining?</vt:lpstr>
      <vt:lpstr>Why Phrase Mining?</vt:lpstr>
      <vt:lpstr>Phrase Mining: A Keystone</vt:lpstr>
      <vt:lpstr>Quality Phrase Mining from Massive Domain-Specific Corpora</vt:lpstr>
      <vt:lpstr>TopMine (VLDB’15): Our Unsupervised Pioneer on “Segmentation”</vt:lpstr>
      <vt:lpstr>SegPhrase (SIGMOD’15):  Quality Estimation using Expert Labels</vt:lpstr>
      <vt:lpstr>SegPhrase (SIGMOD’15):  Phrasal Segmentation using Viterbi Algo</vt:lpstr>
      <vt:lpstr>SegPhrase (SIGMOD’15): Quality Estimation  Phrasal Segmentation</vt:lpstr>
      <vt:lpstr>SegPhrase (SIGMOD’15):  Reliance on Expert-Provided Labels</vt:lpstr>
      <vt:lpstr>AutoPhrase (TKDE’18): Automated Phrase Mining without Expert Labels</vt:lpstr>
      <vt:lpstr>AutoPhrase (TKDE’18):  Distant Supervision &amp; its Challenges</vt:lpstr>
      <vt:lpstr>AutoPhrase (TKDE’18): Negative Sampling from Noisy Negative Pool</vt:lpstr>
      <vt:lpstr>AutoPhrase (TKDE’18): Sampling + Ensemble  Robust Classifier</vt:lpstr>
      <vt:lpstr>Phrase Mining: Empirical Evaluation – Precision Recall Curve</vt:lpstr>
      <vt:lpstr>AutoPhrase (TKDE’18):  Cross-Domain Evaluation Results</vt:lpstr>
      <vt:lpstr>AutoPhrase (TKDE’18):  Cross-Language Evaluation Results</vt:lpstr>
      <vt:lpstr>AutoPhrase (TKDE’18): Results of Chinese Phrases from Wiki Articles</vt:lpstr>
      <vt:lpstr>Phrase Mining: Impact in Various Domains</vt:lpstr>
      <vt:lpstr>Scientific Text Mining and Knowledge Graphs  Chapter 1 Part 2: Named Entity Recognition and Neural Language Models</vt:lpstr>
      <vt:lpstr>What’s Named Entity Recognition?</vt:lpstr>
      <vt:lpstr>Supervised Methods: Training Data</vt:lpstr>
      <vt:lpstr>Supervised Methods: Neural Models</vt:lpstr>
      <vt:lpstr>“Data-Driven” Philosophy</vt:lpstr>
      <vt:lpstr>Questions</vt:lpstr>
      <vt:lpstr>Word Embedding  Language Model (LM)</vt:lpstr>
      <vt:lpstr>What’s (Neural) Language Model?</vt:lpstr>
      <vt:lpstr>Neural LM: Example Generations</vt:lpstr>
      <vt:lpstr>Neural LM: Example Generations</vt:lpstr>
      <vt:lpstr>LM-LSTM-CRF: Co-Train Neural LM</vt:lpstr>
      <vt:lpstr>ELMo: Pre-train Word-Level Neural LM</vt:lpstr>
      <vt:lpstr>LD-Net: An efficient version of ELMo</vt:lpstr>
      <vt:lpstr>Flair: Pre-Train Neural LM at All Levels</vt:lpstr>
      <vt:lpstr>BERT: Introduce Transformer</vt:lpstr>
      <vt:lpstr>New State-of-the-arts</vt:lpstr>
      <vt:lpstr>Questions</vt:lpstr>
      <vt:lpstr>Distantly Supervised NER</vt:lpstr>
      <vt:lpstr>Distantly Supervised NER Methods</vt:lpstr>
      <vt:lpstr>SwellShark: Distantly Supervised Typing</vt:lpstr>
      <vt:lpstr>AutoNER: Dual Dictionaries</vt:lpstr>
      <vt:lpstr>AutoNER: Fuzzy-LSTM-CRF Baseline</vt:lpstr>
      <vt:lpstr>AutoNER: “Tie or Break”</vt:lpstr>
      <vt:lpstr>AutoNER: Tailored Neural Model</vt:lpstr>
      <vt:lpstr>Comparison – Biomedical Domain</vt:lpstr>
      <vt:lpstr>Summary &amp; Q&amp;A</vt:lpstr>
      <vt:lpstr>Scientific Text Mining and Knowledge Graphs  Chapter 1 Part 3: Relation Extraction and Attribute Discovery</vt:lpstr>
      <vt:lpstr>Meta-Pattern Mining for Information Extraction</vt:lpstr>
      <vt:lpstr>Previous Work on Finding E-A-V and Typed Patterns</vt:lpstr>
      <vt:lpstr>MetaPAD: Meta Pattern-driven Attribute Discovery from Massive Text Corpora</vt:lpstr>
      <vt:lpstr>MetaPAD: Meta Pattern-driven Attribute Discovery from Massive Text Corpora</vt:lpstr>
      <vt:lpstr>Our Meta-Pattern Methodology</vt:lpstr>
      <vt:lpstr>Pattern Discovery by Phrase Mining and Entity Typing</vt:lpstr>
      <vt:lpstr>Meta-Pattern Quality Assessment and Segmentation</vt:lpstr>
      <vt:lpstr>Grouping Synonymous Patterns</vt:lpstr>
      <vt:lpstr>Adjusting Types in Meta Patterns for Appropriate Granularity</vt:lpstr>
      <vt:lpstr>Results: Patterns, Entities and Attribute Values in News Corpus</vt:lpstr>
      <vt:lpstr>Patterns and Entities Found in Medical Science Corpus</vt:lpstr>
      <vt:lpstr>Further Enhancements of MetaPAD</vt:lpstr>
      <vt:lpstr>PENNER: Pattern-Enhanced Nested Named Entity Recognition in Biomedical Literature </vt:lpstr>
      <vt:lpstr>PENNER: Key Ideas of Using Meta-Pattern</vt:lpstr>
      <vt:lpstr>Framework Overview</vt:lpstr>
      <vt:lpstr>Weakly-supervised Pattern Expansion</vt:lpstr>
      <vt:lpstr>Expanding Multiple Sets Simultaneously</vt:lpstr>
      <vt:lpstr>Pattern-Level Task: Meta-Pattern Extraction</vt:lpstr>
      <vt:lpstr>Entity-level Task: Nested NER</vt:lpstr>
      <vt:lpstr>Entity-level Task: Nested NER</vt:lpstr>
      <vt:lpstr>Comparison with PubTator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Shang, Jingbo</dc:creator>
  <cp:lastModifiedBy>Meng Jiang</cp:lastModifiedBy>
  <cp:revision>1573</cp:revision>
  <cp:lastPrinted>2019-04-15T14:53:21Z</cp:lastPrinted>
  <dcterms:created xsi:type="dcterms:W3CDTF">2019-01-17T18:25:17Z</dcterms:created>
  <dcterms:modified xsi:type="dcterms:W3CDTF">2024-12-04T21:55:33Z</dcterms:modified>
</cp:coreProperties>
</file>